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82" r:id="rId3"/>
    <p:sldId id="266" r:id="rId4"/>
    <p:sldId id="259" r:id="rId5"/>
    <p:sldId id="275" r:id="rId6"/>
    <p:sldId id="276" r:id="rId7"/>
    <p:sldId id="265" r:id="rId8"/>
    <p:sldId id="281" r:id="rId9"/>
    <p:sldId id="283" r:id="rId10"/>
    <p:sldId id="2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E99D"/>
    <a:srgbClr val="949A9F"/>
    <a:srgbClr val="0078FF"/>
    <a:srgbClr val="00E89D"/>
    <a:srgbClr val="00A4D9"/>
    <a:srgbClr val="23233C"/>
    <a:srgbClr val="3B63AA"/>
    <a:srgbClr val="FFC000"/>
    <a:srgbClr val="0177FF"/>
    <a:srgbClr val="2323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6B1004-9A3F-42F3-BEFE-E6A788B3D568}" v="4723" dt="2023-05-04T01:12:28.4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49935" autoAdjust="0"/>
  </p:normalViewPr>
  <p:slideViewPr>
    <p:cSldViewPr snapToGrid="0">
      <p:cViewPr varScale="1">
        <p:scale>
          <a:sx n="53" d="100"/>
          <a:sy n="53" d="100"/>
        </p:scale>
        <p:origin x="2796" y="7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2" d="100"/>
          <a:sy n="62" d="100"/>
        </p:scale>
        <p:origin x="3226" y="-54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gif>
</file>

<file path=ppt/media/image2.png>
</file>

<file path=ppt/media/image3.jpeg>
</file>

<file path=ppt/media/image4.gif>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57C48C-A1C0-479A-BEF7-BAAF7F88DC95}" type="datetimeFigureOut">
              <a:rPr lang="en-US" smtClean="0"/>
              <a:t>3/8/2025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AC7832-16B8-4D04-822A-89CC881109D5}" type="slidenum">
              <a:rPr lang="en-US" smtClean="0"/>
              <a:t>‹#›</a:t>
            </a:fld>
            <a:endParaRPr lang="en-US"/>
          </a:p>
        </p:txBody>
      </p:sp>
    </p:spTree>
    <p:extLst>
      <p:ext uri="{BB962C8B-B14F-4D97-AF65-F5344CB8AC3E}">
        <p14:creationId xmlns:p14="http://schemas.microsoft.com/office/powerpoint/2010/main" val="3167239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entrepreneur.com/business-news/waymos-self-driving-car-is-ready-for-commercial-service-in/424557"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abiresearch.com/blogs/2023/02/09/2023-automotive-industry/"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finance.yahoo.com/news/experts-ranked-leading-self-driving-193049971.html?guccounter=1&amp;guce_referrer=aHR0cHM6Ly93d3cuZ29vZ2xlLmNvbS8&amp;guce_referrer_sig=AQAAAKxhXCG_gs1xLG3jtIcGGcROcqY7zFI1Kww7_JeHqpqAupYbXEzfXTWk5FCtv7bfKN3cWr9kDUR7NUCZ1HjUKqpnw3MGDUYsrirqHpVNfpbcFnNJfEtcX1ndz0IlOIsAUB6PUi42H9uwvUxf3Nva76_85W5pYfeT3PWVoEB5HVAU"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waymo.com/open/" TargetMode="External"/><Relationship Id="rId3" Type="http://schemas.openxmlformats.org/officeDocument/2006/relationships/hyperlink" Target="https://waymo.com/" TargetMode="External"/><Relationship Id="rId7" Type="http://schemas.openxmlformats.org/officeDocument/2006/relationships/hyperlink" Target="https://www.wsj.com/articles/walmart-to-partner-with-waymo-on-autonomous-delivery-vehicles-11621880712"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www.cnbc.com/2022/03/22/lyft-and-waymo-expand-autonomous-ride-hailing-service.html" TargetMode="External"/><Relationship Id="rId5" Type="http://schemas.openxmlformats.org/officeDocument/2006/relationships/hyperlink" Target="https://www.forbes.com/sites/alanohnsman/2023/02/07/waymo-and-volvo-enter-autonomous-trucking-partnership/?sh=141a46b43f0c" TargetMode="External"/><Relationship Id="rId4" Type="http://schemas.openxmlformats.org/officeDocument/2006/relationships/hyperlink" Target="https://techcrunch.com/2023/01/19/waymo-expands-its-autonomous-taxi-service-to-san-diego/" TargetMode="External"/><Relationship Id="rId9" Type="http://schemas.openxmlformats.org/officeDocument/2006/relationships/hyperlink" Target="https://github.com/waymo-research/waymo-open-dataset"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Waymo is a self-driving technology company that is a subsidiary of Alphabet Inc. Their commercialization strategy is focused on developing and deploying autonomous driving technology for use in ride-hailing and logistics applications. Waymo's initial approach to commercialization was through partnerships with other companies. For example, in 2018 they partnered with ride-hailing companies like Lyft and Avis to offer autonomous rides to customers. They have also partnered with companies in the logistics industry to test and deploy autonomous trucks for freight delivery.</a:t>
            </a:r>
          </a:p>
          <a:p>
            <a:endParaRPr lang="en-US" dirty="0"/>
          </a:p>
          <a:p>
            <a:r>
              <a:rPr lang="en-US" dirty="0"/>
              <a:t>Waymo recently developed their own ride-hailing service called Waymo One, which is currently available to select customers in the Phoenix, Arizona area. They are using this service to test and refine their autonomous driving technology and develop a better understanding of customer needs and preferences. In terms of their commercialization strategy, Waymo's focus is on developing a reliable and safe autonomous driving technology that can be integrated into existing transportation services. They are also exploring new business models that can be enabled by autonomous driving, such as shared mobility and last-mile delivery.</a:t>
            </a:r>
            <a:endParaRPr lang="en-US" dirty="0">
              <a:cs typeface="Calibri" panose="020F0502020204030204"/>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Sources:</a:t>
            </a:r>
            <a:endParaRPr lang="en-US" dirty="0">
              <a:hlinkClick r:id="rId3"/>
            </a:endParaRPr>
          </a:p>
          <a:p>
            <a:r>
              <a:rPr lang="en-US" dirty="0">
                <a:hlinkClick r:id="rId3"/>
              </a:rPr>
              <a:t>https://www.entrepreneur.com/business-news/waymos-self-driving-car-is-ready-for-commercial-service-in/424557</a:t>
            </a:r>
            <a:endParaRPr lang="en-US" dirty="0">
              <a:cs typeface="Calibri" panose="020F0502020204030204"/>
              <a:hlinkClick r:id="rId3"/>
            </a:endParaRPr>
          </a:p>
          <a:p>
            <a:endParaRPr lang="en-US" dirty="0">
              <a:cs typeface="Calibri" panose="020F0502020204030204"/>
            </a:endParaRPr>
          </a:p>
          <a:p>
            <a:br>
              <a:rPr lang="en-US" dirty="0"/>
            </a:br>
            <a:endParaRPr lang="en-US" dirty="0"/>
          </a:p>
          <a:p>
            <a:br>
              <a:rPr lang="en-US" dirty="0"/>
            </a:br>
            <a:endParaRPr lang="en-US" dirty="0"/>
          </a:p>
        </p:txBody>
      </p:sp>
      <p:sp>
        <p:nvSpPr>
          <p:cNvPr id="4" name="Slide Number Placeholder 3"/>
          <p:cNvSpPr>
            <a:spLocks noGrp="1"/>
          </p:cNvSpPr>
          <p:nvPr>
            <p:ph type="sldNum" sz="quarter" idx="5"/>
          </p:nvPr>
        </p:nvSpPr>
        <p:spPr/>
        <p:txBody>
          <a:bodyPr/>
          <a:lstStyle/>
          <a:p>
            <a:fld id="{15AC7832-16B8-4D04-822A-89CC881109D5}" type="slidenum">
              <a:rPr lang="en-US" smtClean="0"/>
              <a:t>1</a:t>
            </a:fld>
            <a:endParaRPr lang="en-US"/>
          </a:p>
        </p:txBody>
      </p:sp>
    </p:spTree>
    <p:extLst>
      <p:ext uri="{BB962C8B-B14F-4D97-AF65-F5344CB8AC3E}">
        <p14:creationId xmlns:p14="http://schemas.microsoft.com/office/powerpoint/2010/main" val="2974005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AC7832-16B8-4D04-822A-89CC881109D5}" type="slidenum">
              <a:rPr lang="en-US" smtClean="0"/>
              <a:t>10</a:t>
            </a:fld>
            <a:endParaRPr lang="en-US"/>
          </a:p>
        </p:txBody>
      </p:sp>
    </p:spTree>
    <p:extLst>
      <p:ext uri="{BB962C8B-B14F-4D97-AF65-F5344CB8AC3E}">
        <p14:creationId xmlns:p14="http://schemas.microsoft.com/office/powerpoint/2010/main" val="1717602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9322ac7930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9322ac793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Font typeface="Arial"/>
              <a:buNone/>
            </a:pPr>
            <a:r>
              <a:rPr lang="en-US" b="1" dirty="0"/>
              <a:t>Company History:</a:t>
            </a:r>
          </a:p>
          <a:p>
            <a:pPr marL="0" indent="0">
              <a:buFont typeface="Arial"/>
              <a:buNone/>
            </a:pPr>
            <a:endParaRPr lang="en-US" b="1" dirty="0"/>
          </a:p>
          <a:p>
            <a:pPr marL="228600" indent="-228600">
              <a:buFont typeface="Arial"/>
              <a:buChar char="•"/>
            </a:pPr>
            <a:r>
              <a:rPr lang="en-US" dirty="0"/>
              <a:t>2009: </a:t>
            </a:r>
            <a:r>
              <a:rPr lang="en-US" b="0" i="0" dirty="0">
                <a:solidFill>
                  <a:srgbClr val="D1D5DB"/>
                </a:solidFill>
                <a:effectLst/>
                <a:latin typeface="Söhne"/>
              </a:rPr>
              <a:t>Waymo (formerly known as the Google self-driving car project) was founded in 2009 as a project within Google. The project's main goal was to develop autonomous vehicle technology that could safely navigate roads without human intervention. Google already had technology to make detailed maps using cameras and sensors on cars. Thus, in 2009, Google began testing its autonomous vehicle technology on public roads in California, using a modified Toyota Prius. The car was equipped with various sensors, including cameras, LIDAR</a:t>
            </a:r>
            <a:r>
              <a:rPr lang="en-IN" b="0" i="0" dirty="0">
                <a:solidFill>
                  <a:srgbClr val="D1D5DB"/>
                </a:solidFill>
                <a:effectLst/>
                <a:latin typeface="Söhne"/>
              </a:rPr>
              <a:t>(Light Detection and Ranging)</a:t>
            </a:r>
            <a:r>
              <a:rPr lang="en-US" b="0" i="0" dirty="0">
                <a:solidFill>
                  <a:srgbClr val="D1D5DB"/>
                </a:solidFill>
                <a:effectLst/>
                <a:latin typeface="Söhne"/>
              </a:rPr>
              <a:t>, and radar, that allowed it to detect and respond to other vehicles, pedestrians, and road obstacles. </a:t>
            </a:r>
            <a:r>
              <a:rPr lang="en-US" dirty="0"/>
              <a:t>Waymo set out on a challenge to drive autonomously over ten uninterrupted 100-mile routes in our Toyota Prius vehicles. Months later, they succeeded in driving more autonomous miles than had ever been driven before.</a:t>
            </a:r>
            <a:endParaRPr lang="en-US" dirty="0">
              <a:cs typeface="Calibri"/>
            </a:endParaRPr>
          </a:p>
          <a:p>
            <a:pPr marL="0" indent="0">
              <a:buFont typeface="Arial"/>
              <a:buNone/>
            </a:pPr>
            <a:endParaRPr lang="en-US" dirty="0"/>
          </a:p>
          <a:p>
            <a:pPr marL="228600" indent="-228600">
              <a:buFont typeface="Arial"/>
              <a:buChar char="•"/>
            </a:pPr>
            <a:r>
              <a:rPr lang="en-US" dirty="0"/>
              <a:t>2015: </a:t>
            </a:r>
            <a:r>
              <a:rPr lang="en-US" b="0" i="0" dirty="0">
                <a:solidFill>
                  <a:srgbClr val="D1D5DB"/>
                </a:solidFill>
                <a:effectLst/>
                <a:latin typeface="Söhne"/>
              </a:rPr>
              <a:t>In 2015, Google announced that it had built its own prototype self-driving car without a steering wheel or pedals. The car was designed to be fully autonomous, with sensors and software that could safely navigate roads without human intervention. This marked a significant milestone for Google's self-driving car project, which had previously focused on retrofitting existing cars with self-driving technology. With its own prototype car, Google aimed to accelerate the development of its self-driving technology and bring it to market faster. In the years since, Waymo has made significant progress in the field of autonomous vehicles, launching a ride-hailing service in Arizona and partnering with automakers to develop self-driving cars for commercial use.</a:t>
            </a:r>
            <a:r>
              <a:rPr lang="en-US" dirty="0"/>
              <a:t> These cars had custom sensors, computers, steering, and braking, with no steering wheel or pedals. That year, Steve Mahan, who’s legally blind, took the world’s first fully autonomous ride on public roads in Austin, TX.</a:t>
            </a:r>
            <a:br>
              <a:rPr lang="en-US" dirty="0"/>
            </a:br>
            <a:endParaRPr lang="en-US" dirty="0"/>
          </a:p>
          <a:p>
            <a:pPr marL="228600" indent="-228600">
              <a:buFont typeface="Arial"/>
              <a:buChar char="•"/>
            </a:pPr>
            <a:r>
              <a:rPr lang="en-US" dirty="0"/>
              <a:t>2016: </a:t>
            </a:r>
            <a:r>
              <a:rPr lang="en-US" b="0" i="0" dirty="0">
                <a:solidFill>
                  <a:srgbClr val="000000"/>
                </a:solidFill>
                <a:effectLst/>
                <a:latin typeface="CNN"/>
              </a:rPr>
              <a:t>Google, a company that's long been at the forefront of autonomous cars, doubled the number of cities it's testing in to four. In December, it spun off its self-driving car project as Waymo, an independent company under the umbrella of Alphabet, Google's parent company. Its cars drove over a million miles autonomously in 2016. Waymo’s </a:t>
            </a:r>
            <a:r>
              <a:rPr lang="en-US" dirty="0"/>
              <a:t>mission to make it safe and easy for people and things to get where they’re going. </a:t>
            </a:r>
            <a:r>
              <a:rPr lang="en-US" b="0" i="0" dirty="0">
                <a:solidFill>
                  <a:srgbClr val="D1D5DB"/>
                </a:solidFill>
                <a:effectLst/>
                <a:latin typeface="Söhne"/>
              </a:rPr>
              <a:t>During this time, Waymo also announced that it had partnered with Fiat Chrysler Automobiles (FCA) to develop autonomous vehicles using Chrysler Pacifica Hybrid minivans. Additionally, in 2016, Waymo announced that it had completed 2 million miles of autonomous driving on public roads, further cementing its position as a leader in the field of self-driving technology.</a:t>
            </a:r>
          </a:p>
          <a:p>
            <a:pPr marL="228600" indent="-228600">
              <a:buFont typeface="Arial"/>
              <a:buChar char="•"/>
            </a:pPr>
            <a:endParaRPr lang="en-US" dirty="0"/>
          </a:p>
          <a:p>
            <a:pPr marL="228600" indent="-228600">
              <a:buFont typeface="Arial"/>
              <a:buChar char="•"/>
            </a:pPr>
            <a:r>
              <a:rPr lang="en-US" dirty="0">
                <a:cs typeface="Calibri" panose="020F0502020204030204"/>
              </a:rPr>
              <a:t>2017: </a:t>
            </a:r>
            <a:r>
              <a:rPr lang="en-US" b="0" i="0" dirty="0">
                <a:solidFill>
                  <a:srgbClr val="000000"/>
                </a:solidFill>
                <a:effectLst/>
                <a:latin typeface="opensans"/>
              </a:rPr>
              <a:t> Waymo launched its early rider program, an opportunity for ordinary families in the Phoenix metropolitan area to ride in Waymo vehicles.</a:t>
            </a:r>
            <a:r>
              <a:rPr lang="en-US" b="0" i="0" dirty="0">
                <a:solidFill>
                  <a:srgbClr val="D1D5DB"/>
                </a:solidFill>
                <a:effectLst/>
                <a:latin typeface="Söhne"/>
              </a:rPr>
              <a:t> Waymo continued to make progress in its self-driving car program. The company expanded its testing to more cities in the US, including San Francisco, California and Detroit, Michigan. Waymo also announced that it had begun testing self-driving trucks to transport goods for its parent company, Alphabet. This move into autonomous trucking marked a new area of focus for Waymo, which had previously been focused on developing self-driving cars for passenger transportation.</a:t>
            </a:r>
          </a:p>
          <a:p>
            <a:pPr marL="228600" indent="-228600">
              <a:buFont typeface="Arial"/>
              <a:buChar char="•"/>
            </a:pPr>
            <a:endParaRPr lang="en-US" dirty="0">
              <a:cs typeface="Calibri" panose="020F0502020204030204"/>
            </a:endParaRPr>
          </a:p>
          <a:p>
            <a:pPr marL="228600" indent="-228600">
              <a:buFont typeface="Arial"/>
              <a:buChar char="•"/>
            </a:pPr>
            <a:r>
              <a:rPr lang="en-US" dirty="0"/>
              <a:t>2018: </a:t>
            </a:r>
            <a:r>
              <a:rPr lang="en-US" b="0" i="0" dirty="0">
                <a:solidFill>
                  <a:srgbClr val="D1D5DB"/>
                </a:solidFill>
                <a:effectLst/>
                <a:latin typeface="Söhne"/>
              </a:rPr>
              <a:t>Waymo launched its first public self-driving ride-hailing service in Phoenix, Arizona, called Waymo One. The service initially began with a limited number of riders, but it marked a major milestone in the company's efforts to bring self-driving cars to the mass market. Waymo One allowed riders to hail self-driving cars through a mobile app, with safety drivers still present in the vehicles as a precaution.</a:t>
            </a:r>
            <a:r>
              <a:rPr lang="en-US" dirty="0">
                <a:cs typeface="Calibri" panose="020F0502020204030204"/>
              </a:rPr>
              <a:t>2019: We</a:t>
            </a:r>
            <a:r>
              <a:rPr lang="en-US" dirty="0"/>
              <a:t> launched the world’s first commercial autonomous ride-hailing service.</a:t>
            </a:r>
            <a:r>
              <a:rPr lang="en-US" dirty="0">
                <a:cs typeface="Calibri" panose="020F0502020204030204"/>
              </a:rPr>
              <a:t>  </a:t>
            </a:r>
          </a:p>
          <a:p>
            <a:pPr marL="228600" indent="-228600">
              <a:buFont typeface="Arial"/>
              <a:buChar char="•"/>
            </a:pPr>
            <a:endParaRPr lang="en-US" dirty="0">
              <a:cs typeface="Calibri" panose="020F0502020204030204"/>
            </a:endParaRPr>
          </a:p>
          <a:p>
            <a:pPr marL="228600" indent="-228600">
              <a:buFont typeface="Arial"/>
              <a:buChar char="•"/>
            </a:pPr>
            <a:r>
              <a:rPr lang="en-US" dirty="0">
                <a:cs typeface="Calibri" panose="020F0502020204030204"/>
              </a:rPr>
              <a:t>2019: </a:t>
            </a:r>
            <a:r>
              <a:rPr lang="en-US" b="0" i="0" dirty="0">
                <a:solidFill>
                  <a:srgbClr val="D1D5DB"/>
                </a:solidFill>
                <a:effectLst/>
                <a:latin typeface="Söhne"/>
              </a:rPr>
              <a:t>In 2019, Waymo continued to expand its Waymo One service in the Phoenix area, offering rides to more customers and introducing new features such as wheelchair-accessible vehicles. The company also announced plans to expand its Waymo One service to other cities and regions in the United States. Additionally, Waymo continued to develop and test its self-driving technology, including through partnerships with automakers like Renault-Nissan-Mitsubishi and Jaguar Land Rover.</a:t>
            </a:r>
          </a:p>
          <a:p>
            <a:pPr marL="228600" indent="-228600">
              <a:buFont typeface="Arial"/>
              <a:buChar char="•"/>
            </a:pPr>
            <a:endParaRPr lang="en-US" dirty="0">
              <a:cs typeface="Calibri" panose="020F0502020204030204"/>
            </a:endParaRPr>
          </a:p>
          <a:p>
            <a:pPr marL="228600" indent="-228600">
              <a:buFont typeface="Arial"/>
              <a:buChar char="•"/>
            </a:pPr>
            <a:r>
              <a:rPr lang="en-US" dirty="0">
                <a:cs typeface="Calibri" panose="020F0502020204030204"/>
              </a:rPr>
              <a:t>2020: </a:t>
            </a:r>
            <a:r>
              <a:rPr lang="en-US" b="0" i="0" dirty="0">
                <a:solidFill>
                  <a:srgbClr val="D1D5DB"/>
                </a:solidFill>
                <a:effectLst/>
                <a:latin typeface="Söhne"/>
              </a:rPr>
              <a:t>In 2020, Waymo continued to make progress in its self-driving car program, despite the challenges presented by the COVID-19 pandemic. The company expanded its autonomous vehicle testing to additional locations, including Texas and New Mexico, and announced that it had begun mapping and testing its self-driving technology in Germany. Waymo also continued to expand its Waymo One ride-hailing service in the Phoenix area, adding new features such as a 24/7 support line and enhanced cleaning protocols in response to the COVID-19 pandemic. The company also announced plans to open a new technical service center in the Phoenix area to support its self-driving car program.</a:t>
            </a:r>
          </a:p>
          <a:p>
            <a:pPr marL="228600" indent="-228600">
              <a:buFont typeface="Arial"/>
              <a:buChar char="•"/>
            </a:pPr>
            <a:endParaRPr lang="en-US" dirty="0">
              <a:cs typeface="Calibri" panose="020F0502020204030204"/>
            </a:endParaRPr>
          </a:p>
          <a:p>
            <a:pPr marL="228600" indent="-228600">
              <a:buFont typeface="Arial"/>
              <a:buChar char="•"/>
            </a:pPr>
            <a:r>
              <a:rPr lang="en-US" dirty="0">
                <a:cs typeface="Calibri" panose="020F0502020204030204"/>
              </a:rPr>
              <a:t>2021: </a:t>
            </a:r>
            <a:r>
              <a:rPr lang="en-US" b="0" i="0" dirty="0">
                <a:solidFill>
                  <a:srgbClr val="D1D5DB"/>
                </a:solidFill>
                <a:effectLst/>
                <a:latin typeface="Söhne"/>
              </a:rPr>
              <a:t>Waymo announced the launch of its "Trusted Tester" program in San Francisco. The program allowed select individuals to ride in Waymo's self-driving cars and provide feedback on their experience. This marked a significant step forward for Waymo's presence in San Francisco, which is known for its challenging and complex roadways. The Trusted Tester program was part of Waymo's ongoing efforts to gather real-world data and feedback on its self-driving technology, with the goal of improving its capabilities and advancing towards commercialization. The program was initially open to a limited number of participants, but Waymo planned to expand it in the future as it continued to develop and refine its self-driving technology.</a:t>
            </a:r>
          </a:p>
          <a:p>
            <a:pPr marL="0" indent="0">
              <a:buFont typeface="Arial"/>
              <a:buNone/>
            </a:pPr>
            <a:endParaRPr lang="en-US" b="0" i="0" dirty="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 typeface="Arial"/>
              <a:buNone/>
              <a:tabLst/>
              <a:defRPr/>
            </a:pPr>
            <a:r>
              <a:rPr lang="en-US" dirty="0"/>
              <a:t>Sources:</a:t>
            </a:r>
            <a:endParaRPr lang="en-US" b="0" i="0" dirty="0">
              <a:solidFill>
                <a:srgbClr val="D1D5DB"/>
              </a:solidFill>
              <a:effectLst/>
              <a:latin typeface="Söhne"/>
            </a:endParaRPr>
          </a:p>
          <a:p>
            <a:pPr marL="0" indent="0">
              <a:buFont typeface="Arial"/>
              <a:buNone/>
            </a:pPr>
            <a:r>
              <a:rPr lang="en-US" b="0" i="0" dirty="0">
                <a:solidFill>
                  <a:srgbClr val="D1D5DB"/>
                </a:solidFill>
                <a:effectLst/>
                <a:latin typeface="Söhne"/>
              </a:rPr>
              <a:t>https://waymo.com/company/</a:t>
            </a:r>
          </a:p>
          <a:p>
            <a:pPr marL="0" indent="0">
              <a:buFont typeface="Arial"/>
              <a:buNone/>
            </a:pPr>
            <a:r>
              <a:rPr lang="en-US" b="0" i="0" dirty="0">
                <a:solidFill>
                  <a:srgbClr val="D1D5DB"/>
                </a:solidFill>
                <a:effectLst/>
                <a:latin typeface="Söhne"/>
              </a:rPr>
              <a:t>https://arstechnica.com/cars/2017/12/driverless-cars-became-a-reality-in-2017-and-hardly-anyone-noticed/</a:t>
            </a:r>
          </a:p>
          <a:p>
            <a:pPr marL="0" indent="0">
              <a:buFont typeface="Arial"/>
              <a:buNone/>
            </a:pPr>
            <a:r>
              <a:rPr lang="en-US" b="0" i="0" dirty="0">
                <a:solidFill>
                  <a:srgbClr val="D1D5DB"/>
                </a:solidFill>
                <a:effectLst/>
                <a:latin typeface="Söhne"/>
              </a:rPr>
              <a:t>https://www.businessinsider.com/google-car-project-history-2018-8</a:t>
            </a:r>
          </a:p>
          <a:p>
            <a:pPr marL="0" indent="0">
              <a:buFont typeface="Arial"/>
              <a:buNone/>
            </a:pPr>
            <a:r>
              <a:rPr lang="en-US" b="0" i="0" dirty="0">
                <a:solidFill>
                  <a:srgbClr val="D1D5DB"/>
                </a:solidFill>
                <a:effectLst/>
                <a:latin typeface="Söhne"/>
              </a:rPr>
              <a:t>https://www.carsthatdrivethemselves.com/waymo/</a:t>
            </a:r>
          </a:p>
          <a:p>
            <a:pPr marL="0" indent="0">
              <a:buFont typeface="Arial"/>
              <a:buNone/>
            </a:pPr>
            <a:r>
              <a:rPr lang="en-US" b="0" i="0" dirty="0">
                <a:solidFill>
                  <a:srgbClr val="D1D5DB"/>
                </a:solidFill>
                <a:effectLst/>
                <a:latin typeface="Söhne"/>
              </a:rPr>
              <a:t>https://www.forbes.com/sites/bernardmarr/2018/09/21/key-milestones-of-waymo-googles-self-driving-cars/?sh=2fd43f015369</a:t>
            </a:r>
          </a:p>
          <a:p>
            <a:pPr marL="0" indent="0">
              <a:buFont typeface="Arial"/>
              <a:buNone/>
            </a:pPr>
            <a:endParaRPr lang="en-US" b="0" i="0" dirty="0">
              <a:solidFill>
                <a:srgbClr val="D1D5DB"/>
              </a:solidFill>
              <a:effectLst/>
              <a:latin typeface="Söhne"/>
            </a:endParaRPr>
          </a:p>
          <a:p>
            <a:pPr marL="228600" indent="-228600">
              <a:buFont typeface="Arial"/>
              <a:buChar char="•"/>
            </a:pPr>
            <a:endParaRPr lang="en-US" dirty="0">
              <a:cs typeface="Calibri" panose="020F0502020204030204"/>
            </a:endParaRPr>
          </a:p>
          <a:p>
            <a:pPr marL="0" indent="0">
              <a:buFont typeface="Arial"/>
              <a:buNone/>
            </a:pPr>
            <a:endParaRPr lang="en-US" dirty="0">
              <a:cs typeface="Calibri" panose="020F0502020204030204"/>
            </a:endParaRPr>
          </a:p>
          <a:p>
            <a:pPr marL="228600" indent="-228600">
              <a:buFont typeface="Arial"/>
              <a:buChar char="•"/>
            </a:pPr>
            <a:endParaRPr lang="en-US" dirty="0">
              <a:cs typeface="Calibri" panose="020F0502020204030204"/>
            </a:endParaRPr>
          </a:p>
        </p:txBody>
      </p:sp>
    </p:spTree>
    <p:extLst>
      <p:ext uri="{BB962C8B-B14F-4D97-AF65-F5344CB8AC3E}">
        <p14:creationId xmlns:p14="http://schemas.microsoft.com/office/powerpoint/2010/main" val="950520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Autonomous Industry:</a:t>
            </a:r>
          </a:p>
          <a:p>
            <a:endParaRPr lang="en-US" dirty="0"/>
          </a:p>
          <a:p>
            <a:r>
              <a:rPr lang="en-US" dirty="0"/>
              <a:t>The autonomous industry refers to the development and deployment of self-driving vehicles that are capable of operating without human intervention. It is an industry that is rapidly evolving and has the potential to transform transportation and logistics in a significant way.</a:t>
            </a:r>
            <a:br>
              <a:rPr lang="en-US" dirty="0">
                <a:cs typeface="+mn-lt"/>
              </a:rPr>
            </a:br>
            <a:endParaRPr lang="en-US" dirty="0">
              <a:cs typeface="+mn-lt"/>
            </a:endParaRPr>
          </a:p>
          <a:p>
            <a:r>
              <a:rPr lang="en-US" dirty="0"/>
              <a:t>The market is expected to reach $556.67 billion by 2026, growing at a CAGR of 39.47% from 2021 to 2026.</a:t>
            </a:r>
            <a:endParaRPr lang="en-US" dirty="0">
              <a:cs typeface="Calibri"/>
            </a:endParaRPr>
          </a:p>
          <a:p>
            <a:r>
              <a:rPr lang="en-US" dirty="0"/>
              <a:t>WAYMO is a leading player in the autonomous industry. It is a subsidiary of Alphabet Inc., the parent company of Google. WAYMO's strength lies in its advanced technology, which includes a sophisticated sensor suite, advanced machine learning algorithms, and high-definition maps. The company has been developing and testing autonomous driving technology since 2009 and has accumulated millions of miles of driving experience, making it a pioneer in the field.</a:t>
            </a:r>
          </a:p>
          <a:p>
            <a:r>
              <a:rPr lang="en-US" dirty="0"/>
              <a:t>WAYMO has launched a ride-hailing service in Phoenix, Arizona, called Waymo One, which is available to the public. The service is the first commercial application of fully autonomous driving technology in the world, which is a significant milestone for the industry.</a:t>
            </a:r>
          </a:p>
          <a:p>
            <a:r>
              <a:rPr lang="en-US" dirty="0"/>
              <a:t>The competitive landscape in the autonomous industry is fierce, with many players vying for market share. Some of the other major players in the industry include Tesla, Uber, General Motors, Ford, and Baidu. Each company has its unique strengths and weaknesses. Tesla, for example, is known for its electric vehicles, while Uber is a ride-hailing company with a vast network of drivers. General Motors and Ford are traditional car manufacturers that have been investing heavily in autonomous technology, and Baidu is a Chinese company that is focused on autonomous driving technology and AI.</a:t>
            </a:r>
            <a:endParaRPr lang="en-US" dirty="0">
              <a:cs typeface="Calibri"/>
            </a:endParaRPr>
          </a:p>
          <a:p>
            <a:endParaRPr lang="en-US" dirty="0"/>
          </a:p>
          <a:p>
            <a:r>
              <a:rPr lang="en-US" dirty="0"/>
              <a:t>Overall, the autonomous industry is still in its early stages, and there is a lot of room for innovation and growth. However, companies like Waymo are likely to play a significant role in shaping the future of transportation and logistics in the years to come.</a:t>
            </a:r>
          </a:p>
          <a:p>
            <a:endParaRPr lang="en-US"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Sources:</a:t>
            </a:r>
            <a:endParaRPr lang="en-US" dirty="0">
              <a:cs typeface="Calibri"/>
            </a:endParaRPr>
          </a:p>
          <a:p>
            <a:r>
              <a:rPr lang="en-US" dirty="0">
                <a:hlinkClick r:id="rId3"/>
              </a:rPr>
              <a:t>https://www.abiresearch.com/blogs/2023/02/09/2023-automotive-industry/</a:t>
            </a:r>
            <a:endParaRPr lang="en-US" dirty="0"/>
          </a:p>
          <a:p>
            <a:r>
              <a:rPr lang="en-US" dirty="0">
                <a:hlinkClick r:id="rId4"/>
              </a:rPr>
              <a:t>https://finance.yahoo.com/news/experts-ranked-leading-self-driving-193049971.html?guccounter=1&amp;guce_referrer=aHR0cHM6Ly93d3cuZ29vZ2xlLmNvbS8&amp;guce_referrer_sig=AQAAAKxhXCG_gs1xLG3jtIcGGcROcqY7zFI1Kww7_JeHqpqAupYbXEzfXTWk5FCtv7bfKN3cWr9kDUR7NUCZ1HjUKqpnw3MGDUYsrirqHpVNfpbcFnNJfEtcX1ndz0IlOIsAUB6PUi42H9uwvUxf3Nva76_85W5pYfeT3PWVoEB5HVAU</a:t>
            </a:r>
            <a:endParaRPr lang="en-US" dirty="0">
              <a:cs typeface="Calibri"/>
              <a:hlinkClick r:id="rId4"/>
            </a:endParaRPr>
          </a:p>
          <a:p>
            <a:endParaRPr lang="en-US" dirty="0">
              <a:cs typeface="Calibri"/>
            </a:endParaRPr>
          </a:p>
        </p:txBody>
      </p:sp>
      <p:sp>
        <p:nvSpPr>
          <p:cNvPr id="4" name="Slide Number Placeholder 3"/>
          <p:cNvSpPr>
            <a:spLocks noGrp="1"/>
          </p:cNvSpPr>
          <p:nvPr>
            <p:ph type="sldNum" sz="quarter" idx="5"/>
          </p:nvPr>
        </p:nvSpPr>
        <p:spPr/>
        <p:txBody>
          <a:bodyPr/>
          <a:lstStyle/>
          <a:p>
            <a:fld id="{15AC7832-16B8-4D04-822A-89CC881109D5}" type="slidenum">
              <a:rPr lang="en-US" smtClean="0"/>
              <a:t>3</a:t>
            </a:fld>
            <a:endParaRPr lang="en-US"/>
          </a:p>
        </p:txBody>
      </p:sp>
    </p:spTree>
    <p:extLst>
      <p:ext uri="{BB962C8B-B14F-4D97-AF65-F5344CB8AC3E}">
        <p14:creationId xmlns:p14="http://schemas.microsoft.com/office/powerpoint/2010/main" val="10886629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af69fccffc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af69fccffc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 Threat of new entrants: The autonomous vehicle industry is a rapidly growing and evolving field with high barriers to entry due to the significant investment required in research and development, as well as regulatory hurdles. However, there are still many companies entering the market, including traditional automakers and tech companies. This could increase competition for Waymo.</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Bargaining power of buyers: Buyers of autonomous vehicles could have significant bargaining power due to the high cost of these vehicles and the availability of substitutes. Waymo has addressed this by offering its technology through its Waymo ONE ride-hailing service, which allows consumers to experience the benefits of autonomous vehicles without having to purchase one outright.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 Threat of substitutes: There are several substitutes for autonomous vehicles, including traditional human-driven vehicles and public transportation. However, the unique value proposition of autonomous vehicles, such as increased safety and convenience, could make them a more attractive option for consumers.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4. Bargaining power of suppliers: Suppliers of key components for autonomous vehicles, such as sensors and software, could have significant bargaining power due to the specialized nature of these components. Waymo has developed some of its technology in-house to reduce its dependence on suppliers.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5. Rivalry among existing competitors: The autonomous vehicle industry is highly competitive with many companies vying for market share. Waymo faces competition from traditional automakers as well as tech companies such as Tesla and Uber.</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Sources:</a:t>
            </a:r>
          </a:p>
          <a:p>
            <a:pPr marL="0" lvl="0" indent="0" algn="l" rtl="0">
              <a:spcBef>
                <a:spcPts val="0"/>
              </a:spcBef>
              <a:spcAft>
                <a:spcPts val="0"/>
              </a:spcAft>
              <a:buNone/>
            </a:pPr>
            <a:r>
              <a:rPr lang="en-US" dirty="0"/>
              <a:t>https://www.mckinsey.com/industries/automotive-and-assembly/our-insights/autonomous-drivings-future-convenient-and-connected</a:t>
            </a:r>
          </a:p>
          <a:p>
            <a:pPr marL="0" lvl="0" indent="0" algn="l" rtl="0">
              <a:spcBef>
                <a:spcPts val="0"/>
              </a:spcBef>
              <a:spcAft>
                <a:spcPts val="0"/>
              </a:spcAft>
              <a:buNone/>
            </a:pPr>
            <a:r>
              <a:rPr lang="en-US" dirty="0"/>
              <a:t>https://www.mckinsey.com/industries/automotive-and-assembly/our-insights/autonomous-drivings-future-convenient-and-connected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f022eb2cb6_0_4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f022eb2cb6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b="1" dirty="0">
                <a:cs typeface="Calibri"/>
              </a:rPr>
              <a:t>VRIO:</a:t>
            </a:r>
          </a:p>
          <a:p>
            <a:endParaRPr lang="en-US" b="1" dirty="0"/>
          </a:p>
          <a:p>
            <a:r>
              <a:rPr lang="en-US" dirty="0"/>
              <a:t>Value: Waymo continues to expand its autonomous ride-hailing service, Waymo One, in several cities in the US. In addition, the company is exploring new opportunities in logistics, including autonomous trucking. The value of Waymo's technology and expertise in autonomous driving is apparent in its partnerships with companies like Volvo, Lyft, and Walmart.</a:t>
            </a:r>
          </a:p>
          <a:p>
            <a:r>
              <a:rPr lang="en-US" dirty="0"/>
              <a:t>Rarity: Waymo's technology is still rare, and few companies have made significant progress in autonomous driving. Despite increasing competition from companies like Tesla and Cruise, Waymo still maintains a lead in the industry due to its extensive testing, partnerships, and advanced technology. Waymo is also the first company to receive permission to test fully autonomous vehicles on public roads without a safety driver in California.</a:t>
            </a:r>
          </a:p>
          <a:p>
            <a:r>
              <a:rPr lang="en-US" dirty="0"/>
              <a:t>Imitability: Waymo's technology is still difficult to replicate, and competitors are struggling to catch up. Waymo has built its hardware and software from scratch, and its extensive testing and real-world experience give it a significant advantage. Additionally, Waymo has an extensive patent portfolio that could limit the ability of competitors to imitate its technology.</a:t>
            </a:r>
          </a:p>
          <a:p>
            <a:r>
              <a:rPr lang="en-US" dirty="0"/>
              <a:t>Organization: Waymo's organizational structure and culture support its innovative and autonomous-driving-centric focus. The company has a talented team of engineers, developers, and business professionals who have contributed to its success. Waymo is also backed by Alphabet, which provides significant resources for R&amp;D and other initiatives.</a:t>
            </a:r>
            <a:endParaRPr lang="en-US" dirty="0">
              <a:cs typeface="Calibri"/>
            </a:endParaRPr>
          </a:p>
          <a:p>
            <a:endParaRPr lang="en-US" dirty="0"/>
          </a:p>
          <a:p>
            <a:r>
              <a:rPr lang="en-US" b="1" dirty="0"/>
              <a:t>Resources:</a:t>
            </a:r>
            <a:endParaRPr lang="en-US" b="1" dirty="0">
              <a:cs typeface="Calibri"/>
            </a:endParaRPr>
          </a:p>
          <a:p>
            <a:r>
              <a:rPr lang="en-US" dirty="0"/>
              <a:t>Capital: Waymo has access to significant capital resources as it is backed by Alphabet, which provides the company with the necessary funds for R&amp;D, testing, and expansion. This capital resource is valuable for Waymo to invest in its technological capabilities and expand its business.</a:t>
            </a:r>
          </a:p>
          <a:p>
            <a:r>
              <a:rPr lang="en-US" dirty="0"/>
              <a:t>Brand: Waymo has established itself as a leader in the autonomous driving industry and has built a strong brand. This brand resource is valuable for Waymo to attract customers and partners and build trust in its technology.</a:t>
            </a:r>
          </a:p>
          <a:p>
            <a:r>
              <a:rPr lang="en-US" dirty="0"/>
              <a:t>Data: Waymo has extensive data resources collected from its testing and real-world experience with autonomous driving. This data resource is valuable for Waymo to improve its technology and stay ahead of its competitors.</a:t>
            </a:r>
            <a:endParaRPr lang="en-US" dirty="0">
              <a:cs typeface="Calibri"/>
            </a:endParaRPr>
          </a:p>
          <a:p>
            <a:endParaRPr lang="en-US" dirty="0"/>
          </a:p>
          <a:p>
            <a:r>
              <a:rPr lang="en-US" b="1" dirty="0"/>
              <a:t>Capabilities:</a:t>
            </a:r>
            <a:endParaRPr lang="en-US" b="1" dirty="0">
              <a:cs typeface="Calibri"/>
            </a:endParaRPr>
          </a:p>
          <a:p>
            <a:r>
              <a:rPr lang="en-US" dirty="0"/>
              <a:t>Technology: Waymo has advanced technology capabilities in autonomous driving, including hardware and software development. This technology capability is valuable for Waymo to continue to improve and innovate its technology and maintain its position as a leader in the industry.</a:t>
            </a:r>
          </a:p>
          <a:p>
            <a:r>
              <a:rPr lang="en-US" dirty="0"/>
              <a:t>Safety: Waymo has extensive safety capabilities in autonomous driving, with a focus on ensuring the safety of its passengers, other drivers, and pedestrians. This safety capability is valuable for Waymo to maintain public trust in its technology and to continue to expand its business.</a:t>
            </a:r>
          </a:p>
          <a:p>
            <a:r>
              <a:rPr lang="en-US" dirty="0"/>
              <a:t>First mover: Waymo has the first-mover advantage in the autonomous driving industry, with extensive testing and real-world experience. This first-mover capability is valuable for Waymo to maintain its lead in the industry and establish itself as the go-to company for autonomous driving technology.</a:t>
            </a:r>
          </a:p>
          <a:p>
            <a:endParaRPr lang="en-US" dirty="0">
              <a:cs typeface="Calibri" panose="020F0502020204030204"/>
            </a:endParaRPr>
          </a:p>
          <a:p>
            <a:r>
              <a:rPr lang="en-US" dirty="0"/>
              <a:t>Sources:</a:t>
            </a:r>
          </a:p>
          <a:p>
            <a:pPr marL="171450" indent="-171450">
              <a:buFont typeface="Arial"/>
              <a:buChar char="•"/>
            </a:pPr>
            <a:r>
              <a:rPr lang="en-US" dirty="0"/>
              <a:t>Waymo website: </a:t>
            </a:r>
            <a:r>
              <a:rPr lang="en-US" u="sng" dirty="0">
                <a:hlinkClick r:id="rId3"/>
              </a:rPr>
              <a:t>https://waymo.com/</a:t>
            </a:r>
            <a:endParaRPr lang="en-US" dirty="0"/>
          </a:p>
          <a:p>
            <a:pPr marL="171450" indent="-171450">
              <a:buFont typeface="Arial"/>
              <a:buChar char="•"/>
            </a:pPr>
            <a:r>
              <a:rPr lang="en-US" dirty="0"/>
              <a:t>"Waymo Expands Its Autonomous Taxi Service to San Diego" - TechCrunch, January 2023: </a:t>
            </a:r>
            <a:r>
              <a:rPr lang="en-US" u="sng" dirty="0">
                <a:hlinkClick r:id="rId4"/>
              </a:rPr>
              <a:t>https://techcrunch.com/2023/01/19/waymo-expands-its-autonomous-taxi-service-to-san-diego/</a:t>
            </a:r>
            <a:endParaRPr lang="en-US" dirty="0">
              <a:hlinkClick r:id="rId4"/>
            </a:endParaRPr>
          </a:p>
          <a:p>
            <a:pPr marL="171450" indent="-171450">
              <a:buFont typeface="Arial"/>
              <a:buChar char="•"/>
            </a:pPr>
            <a:r>
              <a:rPr lang="en-US" dirty="0"/>
              <a:t>"Waymo and Volvo Enter Autonomous Trucking Partnership" - Forbes, February 2023: </a:t>
            </a:r>
            <a:r>
              <a:rPr lang="en-US" u="sng" dirty="0">
                <a:hlinkClick r:id="rId5"/>
              </a:rPr>
              <a:t>https://www.forbes.com/sites/alanohnsman/2023/02/07/waymo-and-volvo-enter-autonomous-trucking-partnership/?sh=141a46b43f0c</a:t>
            </a:r>
            <a:endParaRPr lang="en-US" dirty="0"/>
          </a:p>
          <a:p>
            <a:pPr marL="171450" indent="-171450">
              <a:buFont typeface="Arial"/>
              <a:buChar char="•"/>
            </a:pPr>
            <a:r>
              <a:rPr lang="en-US" dirty="0"/>
              <a:t>"Lyft and Waymo Expand Autonomous Ride-Hailing Service" - CNBC, March 2022: </a:t>
            </a:r>
            <a:r>
              <a:rPr lang="en-US" u="sng" dirty="0">
                <a:hlinkClick r:id="rId6"/>
              </a:rPr>
              <a:t>https://www.cnbc.com/2022/03/22/lyft-and-waymo-expand-autonomous-ride-hailing-service.html</a:t>
            </a:r>
            <a:endParaRPr lang="en-US" dirty="0"/>
          </a:p>
          <a:p>
            <a:pPr marL="171450" indent="-171450">
              <a:buFont typeface="Arial"/>
              <a:buChar char="•"/>
            </a:pPr>
            <a:r>
              <a:rPr lang="en-US" dirty="0"/>
              <a:t>"Walmart to Partner With Waymo on Autonomous Delivery Vehicles" - The Wall Street Journal, April 2023: </a:t>
            </a:r>
            <a:r>
              <a:rPr lang="en-US" u="sng" dirty="0">
                <a:hlinkClick r:id="rId7"/>
              </a:rPr>
              <a:t>https://www.wsj.com/articles/walmart-to-partner-with-waymo-on-autonomous-delivery-vehicles-11621880712</a:t>
            </a:r>
            <a:endParaRPr lang="en-US" dirty="0"/>
          </a:p>
          <a:p>
            <a:pPr marL="171450" indent="-171450">
              <a:buFont typeface="Arial"/>
              <a:buChar char="•"/>
            </a:pPr>
            <a:r>
              <a:rPr lang="en-US" dirty="0">
                <a:hlinkClick r:id="rId8"/>
              </a:rPr>
              <a:t>https://waymo.com/open/</a:t>
            </a:r>
            <a:endParaRPr lang="en-US" dirty="0"/>
          </a:p>
          <a:p>
            <a:pPr marL="171450" indent="-171450">
              <a:buFont typeface="Arial"/>
              <a:buChar char="•"/>
            </a:pPr>
            <a:r>
              <a:rPr lang="en-US" dirty="0">
                <a:hlinkClick r:id="rId9"/>
              </a:rPr>
              <a:t>https://github.com/waymo-research/waymo-open-dataset</a:t>
            </a:r>
            <a:endParaRPr lang="en-US" dirty="0"/>
          </a:p>
          <a:p>
            <a:endParaRPr lang="en-US" dirty="0">
              <a:cs typeface="Calibri" panose="020F0502020204030204"/>
            </a:endParaRPr>
          </a:p>
          <a:p>
            <a:endParaRPr lang="en-US" dirty="0">
              <a:cs typeface="Calibri" panose="020F0502020204030204"/>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r>
              <a:rPr lang="en-US" b="0" i="0" dirty="0">
                <a:solidFill>
                  <a:srgbClr val="D1D5DB"/>
                </a:solidFill>
                <a:effectLst/>
                <a:latin typeface="Söhne"/>
              </a:rPr>
              <a:t>Waymo, like other companies involved in the development of autonomous driving technology, faces several challenges in scaling their operations and deploying their technology more widely. Some of the key challenges for Waymo include:</a:t>
            </a:r>
          </a:p>
          <a:p>
            <a:pPr algn="l"/>
            <a:endParaRPr lang="en-US" b="0" i="0" dirty="0">
              <a:solidFill>
                <a:srgbClr val="D1D5DB"/>
              </a:solidFill>
              <a:effectLst/>
              <a:latin typeface="Söhne"/>
            </a:endParaRPr>
          </a:p>
          <a:p>
            <a:pPr marL="228600" indent="-228600" algn="l">
              <a:buFont typeface="+mj-lt"/>
              <a:buAutoNum type="arabicPeriod"/>
            </a:pPr>
            <a:r>
              <a:rPr lang="en-US" b="1" i="0" dirty="0">
                <a:solidFill>
                  <a:srgbClr val="D1D5DB"/>
                </a:solidFill>
                <a:effectLst/>
                <a:latin typeface="Söhne"/>
              </a:rPr>
              <a:t>Scalability: </a:t>
            </a:r>
            <a:r>
              <a:rPr lang="en-US" b="0" i="0" dirty="0">
                <a:solidFill>
                  <a:srgbClr val="D1D5DB"/>
                </a:solidFill>
                <a:effectLst/>
                <a:latin typeface="Söhne"/>
              </a:rPr>
              <a:t>One of the biggest challenges for Waymo is to scale its operations from a limited pilot project to a commercialized service that can be deployed on a large scale. To achieve this, Waymo needs to address various factors such as vehicle reliability, the ability to operate in different weather conditions, and the integration of autonomous vehicles with other modes of transport.</a:t>
            </a:r>
          </a:p>
          <a:p>
            <a:pPr marL="228600" indent="-228600" algn="l">
              <a:buFont typeface="+mj-lt"/>
              <a:buAutoNum type="arabicPeriod"/>
            </a:pPr>
            <a:r>
              <a:rPr lang="en-US" b="1" i="0" dirty="0">
                <a:solidFill>
                  <a:srgbClr val="D1D5DB"/>
                </a:solidFill>
                <a:effectLst/>
                <a:latin typeface="Söhne"/>
              </a:rPr>
              <a:t>Cost of Vehicle: </a:t>
            </a:r>
            <a:r>
              <a:rPr lang="en-US" b="0" i="0" dirty="0">
                <a:solidFill>
                  <a:srgbClr val="D1D5DB"/>
                </a:solidFill>
                <a:effectLst/>
                <a:latin typeface="Söhne"/>
              </a:rPr>
              <a:t>Another challenge for Waymo is the high cost of its autonomous vehicles. While Waymo has made significant progress in reducing the cost of its technology, the cost of producing fully autonomous vehicles is still high. This is likely to be a significant barrier to wider adoption of the technology, particularly in the early stages of commercialization.</a:t>
            </a:r>
          </a:p>
          <a:p>
            <a:pPr marL="228600" lvl="0" indent="-228600" algn="l" rtl="0">
              <a:spcBef>
                <a:spcPts val="0"/>
              </a:spcBef>
              <a:spcAft>
                <a:spcPts val="0"/>
              </a:spcAft>
              <a:buFont typeface="+mj-lt"/>
              <a:buAutoNum type="arabicPeriod"/>
            </a:pPr>
            <a:r>
              <a:rPr lang="en-US" b="1" dirty="0"/>
              <a:t>Steep learning curve: </a:t>
            </a:r>
            <a:r>
              <a:rPr lang="en-US" dirty="0"/>
              <a:t>Waymo’s technology is deployed in couple of cities only. Waymo have to train their vehicles in each city they launch to get the Full autonomous driving capability. This takes a lot of time and resources.</a:t>
            </a:r>
          </a:p>
          <a:p>
            <a:pPr marL="228600" indent="-228600" algn="l">
              <a:buFont typeface="+mj-lt"/>
              <a:buAutoNum type="arabicPeriod"/>
            </a:pPr>
            <a:r>
              <a:rPr lang="en-US" b="1" i="0" dirty="0">
                <a:solidFill>
                  <a:srgbClr val="D1D5DB"/>
                </a:solidFill>
                <a:effectLst/>
                <a:latin typeface="Söhne"/>
              </a:rPr>
              <a:t>Regulatory Issues: </a:t>
            </a:r>
            <a:r>
              <a:rPr lang="en-US" b="0" i="0" dirty="0">
                <a:solidFill>
                  <a:srgbClr val="D1D5DB"/>
                </a:solidFill>
                <a:effectLst/>
                <a:latin typeface="Söhne"/>
              </a:rPr>
              <a:t>There are also regulatory challenges associated with the development of autonomous driving technology. There are no consistent and clear regulations for autonomous vehicles, and different states and countries have different rules and requirements. Waymo must work with regulatory bodies to ensure that its technology meets the necessary standards and regulations.</a:t>
            </a:r>
          </a:p>
          <a:p>
            <a:pPr marL="228600" indent="-228600" algn="l">
              <a:buFont typeface="+mj-lt"/>
              <a:buAutoNum type="arabicPeriod"/>
            </a:pPr>
            <a:r>
              <a:rPr lang="en-US" b="1" i="0" dirty="0">
                <a:solidFill>
                  <a:srgbClr val="D1D5DB"/>
                </a:solidFill>
                <a:effectLst/>
                <a:latin typeface="Söhne"/>
              </a:rPr>
              <a:t>Safety in Edge Cases: </a:t>
            </a:r>
            <a:r>
              <a:rPr lang="en-US" b="0" i="0" dirty="0">
                <a:solidFill>
                  <a:srgbClr val="D1D5DB"/>
                </a:solidFill>
                <a:effectLst/>
                <a:latin typeface="Söhne"/>
              </a:rPr>
              <a:t>Another significant challenge for Waymo is ensuring the safety of its autonomous vehicles in edge cases. These are situations where the technology may encounter unexpected scenarios that it has not encountered before. Waymo must develop robust and reliable systems to handle these edge cases and ensure the safety of its passengers and other road users.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https://waymo.com/open/</a:t>
            </a:r>
          </a:p>
          <a:p>
            <a:pPr marL="0" lvl="0" indent="0" algn="l" rtl="0">
              <a:spcBef>
                <a:spcPts val="0"/>
              </a:spcBef>
              <a:spcAft>
                <a:spcPts val="0"/>
              </a:spcAft>
              <a:buNone/>
            </a:pPr>
            <a:r>
              <a:rPr lang="en-US" dirty="0"/>
              <a:t>https://www.forbes.com/sites/bradtempleton/2023/03/22/waymo-makes-a-new-safety-case-and-challenges-all-to-also-do-sobut-is-it-right/</a:t>
            </a:r>
          </a:p>
          <a:p>
            <a:pPr marL="0" lvl="0" indent="0" algn="l" rtl="0">
              <a:spcBef>
                <a:spcPts val="0"/>
              </a:spcBef>
              <a:spcAft>
                <a:spcPts val="0"/>
              </a:spcAft>
              <a:buNone/>
            </a:pPr>
            <a:r>
              <a:rPr lang="en-US" dirty="0"/>
              <a:t>https://www.forbes.com/sites/bradtempleton/2023/03/22/waymo-makes-a-new-safety-case-and-challenges-all-to-also-do-sobut-is-it-right/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b81032be24_0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 name="Google Shape;1145;gb81032be24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None/>
            </a:pPr>
            <a:r>
              <a:rPr lang="en-US" b="0" i="0" dirty="0">
                <a:solidFill>
                  <a:srgbClr val="D1D5DB"/>
                </a:solidFill>
                <a:effectLst/>
                <a:latin typeface="Söhne"/>
              </a:rPr>
              <a:t>Waymo has formed several strategic partnerships with different companies across various industries to advance its autonomous driving technology and expand its operations. Some of the most notable partnerships that Waymo has formed include:</a:t>
            </a:r>
          </a:p>
          <a:p>
            <a:pPr algn="l">
              <a:buFont typeface="Arial" panose="020B0604020202020204" pitchFamily="34" charset="0"/>
              <a:buNone/>
            </a:pPr>
            <a:endParaRPr lang="en-US" b="1" i="0" dirty="0">
              <a:solidFill>
                <a:srgbClr val="111111"/>
              </a:solidFill>
              <a:effectLst/>
              <a:latin typeface="-apple-system"/>
            </a:endParaRPr>
          </a:p>
          <a:p>
            <a:pPr algn="l">
              <a:buFont typeface="Arial" panose="020B0604020202020204" pitchFamily="34" charset="0"/>
              <a:buNone/>
            </a:pPr>
            <a:r>
              <a:rPr lang="en-US" b="1" i="0" dirty="0">
                <a:solidFill>
                  <a:srgbClr val="111111"/>
                </a:solidFill>
                <a:effectLst/>
                <a:latin typeface="-apple-system"/>
              </a:rPr>
              <a:t>Fiat Chrysler Automobiles (FCA)</a:t>
            </a:r>
            <a:r>
              <a:rPr lang="en-US" b="0" i="0" dirty="0">
                <a:solidFill>
                  <a:srgbClr val="111111"/>
                </a:solidFill>
                <a:effectLst/>
                <a:latin typeface="-apple-system"/>
              </a:rPr>
              <a:t>: Waymo and FCA have been working together since 2016 to integrate Waymo’s autonomous driving technology into FCA vehicles. In 2020, Waymo announced that it had selected FCA as its exclusive partner for the development and testing of class 1-3 light commercial vehicles for goods movement for commercial delivery customers, including Waymo Via. This partnership allows Waymo to leverage FCA’s expertise in vehicle design and engineering to bring its autonomous driving technology to market.</a:t>
            </a:r>
          </a:p>
          <a:p>
            <a:pPr algn="l">
              <a:buFont typeface="Arial" panose="020B0604020202020204" pitchFamily="34" charset="0"/>
              <a:buNone/>
            </a:pPr>
            <a:endParaRPr lang="en-US" b="0" i="0" dirty="0">
              <a:solidFill>
                <a:srgbClr val="111111"/>
              </a:solidFill>
              <a:effectLst/>
              <a:latin typeface="-apple-system"/>
            </a:endParaRPr>
          </a:p>
          <a:p>
            <a:pPr algn="l">
              <a:buFont typeface="Arial" panose="020B0604020202020204" pitchFamily="34" charset="0"/>
              <a:buNone/>
            </a:pPr>
            <a:r>
              <a:rPr lang="en-US" b="1" i="0" dirty="0">
                <a:solidFill>
                  <a:srgbClr val="D1D5DB"/>
                </a:solidFill>
                <a:effectLst/>
                <a:latin typeface="Söhne"/>
              </a:rPr>
              <a:t>Daimler Trucks:</a:t>
            </a:r>
            <a:r>
              <a:rPr lang="en-US" b="0" i="0" dirty="0">
                <a:solidFill>
                  <a:srgbClr val="D1D5DB"/>
                </a:solidFill>
                <a:effectLst/>
                <a:latin typeface="Söhne"/>
              </a:rPr>
              <a:t> Daimler Trucks and Waymo have joined forces to revolutionize the logistics industry through autonomous trucks. The two companies have signed a broad, global, strategic partnership to develop and deploy self-driving trucks. Their first endeavor involves combining Waymo's advanced automated driver technology with a unique version of Daimler's Freightliner Cascadia to enable autonomous driving. The partnership's initial focus will be on integrating redundant safety systems into a custom chassis, which is a crucial step in ensuring the safety of autonomous trucks on public roads. This partnership between Daimler Trucks and Waymo is a significant step forward in the development of autonomous truck technology and is expected to have a far-reaching impact on the logistics industry.</a:t>
            </a:r>
            <a:endParaRPr lang="en-US" b="0" i="0" dirty="0">
              <a:solidFill>
                <a:srgbClr val="111111"/>
              </a:solidFill>
              <a:effectLst/>
              <a:latin typeface="-apple-system"/>
            </a:endParaRPr>
          </a:p>
          <a:p>
            <a:pPr algn="l">
              <a:buFont typeface="Arial" panose="020B0604020202020204" pitchFamily="34" charset="0"/>
              <a:buNone/>
            </a:pPr>
            <a:endParaRPr lang="en-US" b="1" i="0" dirty="0">
              <a:solidFill>
                <a:srgbClr val="111111"/>
              </a:solidFill>
              <a:effectLst/>
              <a:latin typeface="-apple-system"/>
            </a:endParaRPr>
          </a:p>
          <a:p>
            <a:pPr algn="l">
              <a:buFont typeface="Arial" panose="020B0604020202020204" pitchFamily="34" charset="0"/>
              <a:buNone/>
            </a:pPr>
            <a:r>
              <a:rPr lang="en-US" b="1" i="0" dirty="0">
                <a:solidFill>
                  <a:srgbClr val="111111"/>
                </a:solidFill>
                <a:effectLst/>
                <a:latin typeface="-apple-system"/>
              </a:rPr>
              <a:t>Jaguar Land Rover</a:t>
            </a:r>
            <a:r>
              <a:rPr lang="en-US" b="0" i="0" dirty="0">
                <a:solidFill>
                  <a:srgbClr val="111111"/>
                </a:solidFill>
                <a:effectLst/>
                <a:latin typeface="-apple-system"/>
              </a:rPr>
              <a:t>: In 2018, Waymo announced a long-term strategic partnership with Jaguar Land Rover to develop the world’s first premium electric fully self-driving vehicle, the Jaguar I-PACE. As part of this partnership, Waymo plans to add up to 20,000 I-PACE vehicles to its fleet over the first two years of production. This partnership allows Waymo to offer a premium autonomous ride-hailing experience to its customers.</a:t>
            </a:r>
          </a:p>
          <a:p>
            <a:pPr algn="l">
              <a:buFont typeface="Arial" panose="020B0604020202020204" pitchFamily="34" charset="0"/>
              <a:buNone/>
            </a:pPr>
            <a:endParaRPr lang="en-US" b="1" i="0" dirty="0">
              <a:solidFill>
                <a:srgbClr val="111111"/>
              </a:solidFill>
              <a:effectLst/>
              <a:latin typeface="-apple-system"/>
            </a:endParaRPr>
          </a:p>
          <a:p>
            <a:pPr algn="l">
              <a:buFont typeface="Arial" panose="020B0604020202020204" pitchFamily="34" charset="0"/>
              <a:buNone/>
            </a:pPr>
            <a:r>
              <a:rPr lang="en-US" b="1" i="0" dirty="0">
                <a:solidFill>
                  <a:srgbClr val="111111"/>
                </a:solidFill>
                <a:effectLst/>
                <a:latin typeface="-apple-system"/>
              </a:rPr>
              <a:t>Volvo Car Group</a:t>
            </a:r>
            <a:r>
              <a:rPr lang="en-US" b="0" i="0" dirty="0">
                <a:solidFill>
                  <a:srgbClr val="111111"/>
                </a:solidFill>
                <a:effectLst/>
                <a:latin typeface="-apple-system"/>
              </a:rPr>
              <a:t>: In 2020, Waymo announced a strategic partnership with Volvo Car Group to integrate Waymo’s autonomous driving technology into Volvo’s vehicles. The partnership includes Volvo Car Group’s strategic affiliates Polestar and </a:t>
            </a:r>
            <a:r>
              <a:rPr lang="en-US" b="0" i="0" dirty="0" err="1">
                <a:solidFill>
                  <a:srgbClr val="111111"/>
                </a:solidFill>
                <a:effectLst/>
                <a:latin typeface="-apple-system"/>
              </a:rPr>
              <a:t>Lynk</a:t>
            </a:r>
            <a:r>
              <a:rPr lang="en-US" b="0" i="0" dirty="0">
                <a:solidFill>
                  <a:srgbClr val="111111"/>
                </a:solidFill>
                <a:effectLst/>
                <a:latin typeface="-apple-system"/>
              </a:rPr>
              <a:t> &amp; Co. International. This partnership allows Waymo to leverage Volvo’s expertise in vehicle design and safety to bring its autonomous driving technology to market.</a:t>
            </a:r>
          </a:p>
          <a:p>
            <a:pPr algn="l">
              <a:buFont typeface="Arial" panose="020B0604020202020204" pitchFamily="34" charset="0"/>
              <a:buNone/>
            </a:pPr>
            <a:endParaRPr lang="en-US" b="1" i="0" dirty="0">
              <a:solidFill>
                <a:srgbClr val="111111"/>
              </a:solidFill>
              <a:effectLst/>
              <a:latin typeface="-apple-system"/>
            </a:endParaRPr>
          </a:p>
          <a:p>
            <a:pPr algn="l">
              <a:buFont typeface="Arial" panose="020B0604020202020204" pitchFamily="34" charset="0"/>
              <a:buNone/>
            </a:pPr>
            <a:r>
              <a:rPr lang="en-US" b="1" i="0" dirty="0">
                <a:solidFill>
                  <a:srgbClr val="111111"/>
                </a:solidFill>
                <a:effectLst/>
                <a:latin typeface="-apple-system"/>
              </a:rPr>
              <a:t>J.B Hunt: </a:t>
            </a:r>
            <a:r>
              <a:rPr lang="en-US" b="0" i="0" dirty="0">
                <a:solidFill>
                  <a:srgbClr val="111111"/>
                </a:solidFill>
                <a:effectLst/>
                <a:latin typeface="-apple-system"/>
              </a:rPr>
              <a:t>Waymo and J.B. Hunt have expanded their autonomous trucking partnership. The original partnership saw J.B. Hunt using Waymo’s Via artificial intelligence to conduct trucking runs between Fort Worth and Houston, Texas. This new arrangement will expand the program to other areas of Texas with the goal of Waymo setting up fully autonomous operations in coming years1. The latest development in their collaboration on autonomous trucking technology will include a pilot delivering goods for J.B. Hunt customer Wayfair, one of the world’s largest destinations for the home</a:t>
            </a:r>
          </a:p>
          <a:p>
            <a:pPr algn="l">
              <a:buFont typeface="Arial" panose="020B0604020202020204" pitchFamily="34" charset="0"/>
              <a:buNone/>
            </a:pPr>
            <a:endParaRPr lang="en-US" b="0" i="0" dirty="0">
              <a:solidFill>
                <a:srgbClr val="111111"/>
              </a:solidFill>
              <a:effectLst/>
              <a:latin typeface="-apple-system"/>
            </a:endParaRPr>
          </a:p>
          <a:p>
            <a:pPr algn="l">
              <a:buFont typeface="Arial" panose="020B0604020202020204" pitchFamily="34" charset="0"/>
              <a:buNone/>
            </a:pPr>
            <a:r>
              <a:rPr lang="en-US" b="1" i="0" dirty="0">
                <a:solidFill>
                  <a:srgbClr val="111111"/>
                </a:solidFill>
                <a:effectLst/>
                <a:latin typeface="-apple-system"/>
              </a:rPr>
              <a:t>Magna</a:t>
            </a:r>
            <a:r>
              <a:rPr lang="en-US" b="0" i="0" dirty="0">
                <a:solidFill>
                  <a:srgbClr val="111111"/>
                </a:solidFill>
                <a:effectLst/>
                <a:latin typeface="-apple-system"/>
              </a:rPr>
              <a:t>: In 2021, Waymo announced a partnership with Magna to build a factory in southeast Michigan to mass-produce self-driving cars. This factory will be the first of its kind and will allow Waymo to scale up the production of its autonomous vehicles. Magna is a global automotive supplier with expertise in vehicle engineering and manufacturing, which makes it an ideal partner for Waymo.</a:t>
            </a:r>
          </a:p>
          <a:p>
            <a:pPr algn="l"/>
            <a:r>
              <a:rPr lang="en-US" b="0" i="0" dirty="0">
                <a:solidFill>
                  <a:srgbClr val="111111"/>
                </a:solidFill>
                <a:effectLst/>
                <a:latin typeface="-apple-system"/>
              </a:rPr>
              <a:t>These partnerships allow Waymo to leverage the expertise and resources of established automakers to bring its autonomous driving technology to market more quickly and at scale.</a:t>
            </a:r>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UPS: </a:t>
            </a:r>
            <a:r>
              <a:rPr lang="en-US" dirty="0"/>
              <a:t>The package pickup service is a significant aspect of the collaboration between Waymo and UPS. With the help of Waymo's autonomous vehicles, UPS plans to enhance its package pickup process and make it more efficient. The self-driving Chrysler Pacifica minivans will transport packages from The UPS Store locations to a local sorting facility for processing. This pilot program will be launched in the Metro Phoenix area in the coming weeks. Additionally, the partnership will also expand to include deliveries made using Waymo's fleet of autonomous Class 8 trucks. This move marks a significant step forward in the collaboration between the two companies, which had previously only conducted local deliveries using Waymo's self-driving minivans. The collaboration is set to enhance the efficiency and speed of the package pickup and delivery process, making it more convenient for customers.</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https://cleantechnica.com/2020/08/10/waymo-has-partnerships-with-fiat-chrysler-volvo-jaguar-magna-maybe-honda/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https://cleantechnica.com/2020/08/10/waymo-has-partnerships-with-fiat-chrysler-volvo-jaguar-magna-maybe-honda/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https://www.media.volvocars.com/global/en-gb/media/pressreleases/269486/volvo-car-group-partners-with-waymo</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https://blog.waymo.com/2020/10/waymo-and-daimler-trucks-partner-on.html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https://www.jbhunt.com/our-company/newsroom/2022/06/j-b-hunt-waymo-wayfair-autonomous-trucking-pilot-texas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Recommendations to Waymo for the Commercialization strategy:</a:t>
            </a:r>
          </a:p>
          <a:p>
            <a:endParaRPr lang="en-US" b="1" dirty="0"/>
          </a:p>
          <a:p>
            <a:r>
              <a:rPr lang="en-US" b="1" dirty="0"/>
              <a:t>Process Improvement: </a:t>
            </a:r>
          </a:p>
          <a:p>
            <a:endParaRPr lang="en-US" b="1" dirty="0"/>
          </a:p>
          <a:p>
            <a:pPr marL="171450" indent="-171450" algn="l">
              <a:buFont typeface="Arial" panose="020B0604020202020204" pitchFamily="34" charset="0"/>
              <a:buChar char="•"/>
            </a:pPr>
            <a:r>
              <a:rPr lang="en-US" b="0" i="0" dirty="0">
                <a:solidFill>
                  <a:srgbClr val="D1D5DB"/>
                </a:solidFill>
                <a:effectLst/>
                <a:latin typeface="Söhne"/>
              </a:rPr>
              <a:t>Waymo's partnership with </a:t>
            </a:r>
            <a:r>
              <a:rPr lang="en-US" b="0" i="0" dirty="0" err="1">
                <a:solidFill>
                  <a:srgbClr val="D1D5DB"/>
                </a:solidFill>
                <a:effectLst/>
                <a:latin typeface="Söhne"/>
              </a:rPr>
              <a:t>Velodyne</a:t>
            </a:r>
            <a:r>
              <a:rPr lang="en-US" b="0" i="0" dirty="0">
                <a:solidFill>
                  <a:srgbClr val="D1D5DB"/>
                </a:solidFill>
                <a:effectLst/>
                <a:latin typeface="Söhne"/>
              </a:rPr>
              <a:t> has been beneficial in terms of developing LIDAR and reducing its costs by 90%. However, to make the technology more affordable for customers, Waymo needs to continue investing in research and development (R&amp;D) to further bring down the hardware costs.</a:t>
            </a:r>
          </a:p>
          <a:p>
            <a:pPr marL="171450" indent="-171450" algn="l">
              <a:buFont typeface="Arial" panose="020B0604020202020204" pitchFamily="34" charset="0"/>
              <a:buChar char="•"/>
            </a:pPr>
            <a:endParaRPr lang="en-US" b="0" i="0" dirty="0">
              <a:solidFill>
                <a:srgbClr val="D1D5DB"/>
              </a:solidFill>
              <a:effectLst/>
              <a:latin typeface="Söhne"/>
            </a:endParaRPr>
          </a:p>
          <a:p>
            <a:pPr marL="171450" indent="-171450" algn="l">
              <a:buFont typeface="Arial" panose="020B0604020202020204" pitchFamily="34" charset="0"/>
              <a:buChar char="•"/>
            </a:pPr>
            <a:r>
              <a:rPr lang="en-US" b="0" i="0" dirty="0">
                <a:solidFill>
                  <a:srgbClr val="D1D5DB"/>
                </a:solidFill>
                <a:effectLst/>
                <a:latin typeface="Söhne"/>
              </a:rPr>
              <a:t>This process improvement is critical for Waymo to become profitable and expand its fleet of cars and trucks, as the cost of the technology is a significant factor in the overall price of autonomous vehicles. Lowering the hardware costs would make the technology more accessible to a broader customer base, including individuals and businesses. </a:t>
            </a:r>
          </a:p>
          <a:p>
            <a:pPr marL="171450" indent="-171450" algn="l">
              <a:buFont typeface="Arial" panose="020B0604020202020204" pitchFamily="34" charset="0"/>
              <a:buChar char="•"/>
            </a:pPr>
            <a:r>
              <a:rPr lang="en-US" b="0" i="0" dirty="0">
                <a:solidFill>
                  <a:srgbClr val="D1D5DB"/>
                </a:solidFill>
                <a:effectLst/>
                <a:latin typeface="Söhne"/>
              </a:rPr>
              <a:t>Waymo could achieve this by investing in R&amp;D to find new and innovative ways to manufacture and assemble the hardware components, as well as exploring alternative materials and manufacturing techniques. Additionally, Waymo could explore partnerships with other technology companies or suppliers to leverage their expertise and resources to further bring down the hardware costs.</a:t>
            </a:r>
          </a:p>
          <a:p>
            <a:pPr marL="171450" indent="-171450" algn="l">
              <a:buFont typeface="Arial" panose="020B0604020202020204" pitchFamily="34" charset="0"/>
              <a:buChar char="•"/>
            </a:pPr>
            <a:endParaRPr lang="en-US" b="0" i="0" dirty="0">
              <a:solidFill>
                <a:srgbClr val="D1D5DB"/>
              </a:solidFill>
              <a:effectLst/>
              <a:latin typeface="Söhne"/>
            </a:endParaRPr>
          </a:p>
          <a:p>
            <a:pPr marL="171450" indent="-171450" algn="l">
              <a:buFont typeface="Arial" panose="020B0604020202020204" pitchFamily="34" charset="0"/>
              <a:buChar char="•"/>
            </a:pPr>
            <a:r>
              <a:rPr lang="en-US" b="0" i="0" dirty="0">
                <a:solidFill>
                  <a:srgbClr val="D1D5DB"/>
                </a:solidFill>
                <a:effectLst/>
                <a:latin typeface="Söhne"/>
              </a:rPr>
              <a:t>Overall, improving the process to lower hardware costs is crucial for Waymo to stay competitive in the autonomous driving industry and achieve its goals of making self-driving technology accessible and affordable to everyone.</a:t>
            </a:r>
          </a:p>
          <a:p>
            <a:endParaRPr lang="en-US" dirty="0"/>
          </a:p>
          <a:p>
            <a:r>
              <a:rPr lang="en-US" b="1" dirty="0"/>
              <a:t>New Technology: </a:t>
            </a:r>
          </a:p>
          <a:p>
            <a:endParaRPr lang="en-US" b="1" dirty="0"/>
          </a:p>
          <a:p>
            <a:pPr marL="171450" indent="-171450">
              <a:buFont typeface="Arial" panose="020B0604020202020204" pitchFamily="34" charset="0"/>
              <a:buChar char="•"/>
            </a:pPr>
            <a:r>
              <a:rPr lang="en-US" dirty="0"/>
              <a:t>Invest in new technologies which keeps them competitive. </a:t>
            </a:r>
          </a:p>
          <a:p>
            <a:pPr marL="171450" indent="-171450">
              <a:buFont typeface="Arial" panose="020B0604020202020204" pitchFamily="34" charset="0"/>
              <a:buChar char="•"/>
            </a:pPr>
            <a:r>
              <a:rPr lang="en-US" dirty="0"/>
              <a:t>Technologies which makes Autonomous driving tech cheaper and further improve accuracy.</a:t>
            </a:r>
          </a:p>
          <a:p>
            <a:endParaRPr lang="en-US" dirty="0"/>
          </a:p>
          <a:p>
            <a:r>
              <a:rPr lang="en-US" b="1" dirty="0"/>
              <a:t>Regulations:</a:t>
            </a:r>
          </a:p>
          <a:p>
            <a:endParaRPr lang="en-US" dirty="0"/>
          </a:p>
          <a:p>
            <a:pPr marL="171450" indent="-171450">
              <a:buFont typeface="Arial" panose="020B0604020202020204" pitchFamily="34" charset="0"/>
              <a:buChar char="•"/>
            </a:pPr>
            <a:r>
              <a:rPr lang="en-US" dirty="0"/>
              <a:t>Develop a strong public relations campaign: Waymo should work to educate the public and lawmakers about the benefits of autonomous driving technology, including increased safety, reduced congestion, and improved accessibility. A well-crafted PR campaign could help build support for autonomous driving technology and encourage lawmakers to pass laws that are favorable to self-driving vehicles.</a:t>
            </a:r>
          </a:p>
          <a:p>
            <a:endParaRPr lang="en-US" dirty="0"/>
          </a:p>
          <a:p>
            <a:pPr marL="171450" indent="-171450">
              <a:buFont typeface="Arial" panose="020B0604020202020204" pitchFamily="34" charset="0"/>
              <a:buChar char="•"/>
            </a:pPr>
            <a:r>
              <a:rPr lang="en-US" dirty="0"/>
              <a:t>Engage with industry associations and advocacy groups: Waymo should work with industry associations and advocacy groups to support legislative efforts that promote the development and deployment of autonomous driving technology. These groups can help amplify Waymo's message and build support for its cause.</a:t>
            </a:r>
          </a:p>
          <a:p>
            <a:endParaRPr lang="en-US" dirty="0"/>
          </a:p>
          <a:p>
            <a:pPr marL="171450" indent="-171450">
              <a:buFont typeface="Arial" panose="020B0604020202020204" pitchFamily="34" charset="0"/>
              <a:buChar char="•"/>
            </a:pPr>
            <a:r>
              <a:rPr lang="en-US" dirty="0"/>
              <a:t>Hire lobbyists: Waymo could hire experienced lobbyists to work on its behalf to push for autonomous vehicle-friendly laws. These lobbyists could help Waymo navigate the complex legislative process and build relationships with key lawmakers and decision-makers.</a:t>
            </a:r>
          </a:p>
          <a:p>
            <a:pPr marL="0" indent="0">
              <a:buFont typeface="Arial" panose="020B0604020202020204" pitchFamily="34" charset="0"/>
              <a:buNone/>
            </a:pPr>
            <a:endParaRPr lang="en-US" dirty="0"/>
          </a:p>
          <a:p>
            <a:pPr marL="0" indent="0">
              <a:buFont typeface="Arial" panose="020B0604020202020204" pitchFamily="34" charset="0"/>
              <a:buNone/>
            </a:pPr>
            <a:r>
              <a:rPr lang="en-US" b="1" i="0" dirty="0">
                <a:solidFill>
                  <a:srgbClr val="ECECF1"/>
                </a:solidFill>
                <a:effectLst/>
                <a:latin typeface="Söhne"/>
              </a:rPr>
              <a:t>Marketing and Sales:</a:t>
            </a:r>
          </a:p>
          <a:p>
            <a:pPr marL="0" indent="0">
              <a:buFont typeface="Arial" panose="020B0604020202020204" pitchFamily="34" charset="0"/>
              <a:buNone/>
            </a:pPr>
            <a:endParaRPr lang="en-US" b="1" dirty="0"/>
          </a:p>
          <a:p>
            <a:pPr marL="171450" indent="-171450" algn="l">
              <a:buFont typeface="Arial" panose="020B0604020202020204" pitchFamily="34" charset="0"/>
              <a:buChar char="•"/>
            </a:pPr>
            <a:r>
              <a:rPr lang="en-US" b="0" i="0" dirty="0">
                <a:solidFill>
                  <a:srgbClr val="D1D5DB"/>
                </a:solidFill>
                <a:effectLst/>
                <a:latin typeface="Söhne"/>
              </a:rPr>
              <a:t>Leveraging social media: Waymo could use social media platforms to promote its technology and engage with potential customers. This could include sharing news updates, showcasing the technology in action, and responding to customer inquiries and feedback.</a:t>
            </a:r>
          </a:p>
          <a:p>
            <a:pPr marL="171450" indent="-171450" algn="l">
              <a:buFont typeface="Arial" panose="020B0604020202020204" pitchFamily="34" charset="0"/>
              <a:buChar char="•"/>
            </a:pPr>
            <a:r>
              <a:rPr lang="en-US" b="0" i="0" dirty="0">
                <a:solidFill>
                  <a:srgbClr val="D1D5DB"/>
                </a:solidFill>
                <a:effectLst/>
                <a:latin typeface="Söhne"/>
              </a:rPr>
              <a:t>Demonstrating the technology: Waymo could offer test drives or demonstrations of its autonomous driving technology to potential customers. This would allow customers to experience the technology firsthand and build trust in its capabilities.</a:t>
            </a:r>
          </a:p>
          <a:p>
            <a:pPr marL="171450" indent="-171450" algn="l">
              <a:buFont typeface="Arial" panose="020B0604020202020204" pitchFamily="34" charset="0"/>
              <a:buChar char="•"/>
            </a:pPr>
            <a:endParaRPr lang="en-US" b="0" i="0" dirty="0">
              <a:solidFill>
                <a:srgbClr val="D1D5DB"/>
              </a:solidFill>
              <a:effectLst/>
              <a:latin typeface="Söhne"/>
            </a:endParaRPr>
          </a:p>
          <a:p>
            <a:pPr marL="0" indent="0">
              <a:buFont typeface="Arial" panose="020B0604020202020204" pitchFamily="34" charset="0"/>
              <a:buNone/>
            </a:pPr>
            <a:endParaRPr lang="en-US" dirty="0"/>
          </a:p>
          <a:p>
            <a:r>
              <a:rPr lang="en-US" dirty="0"/>
              <a:t>https://www.ncsl.org/transportation/autonomous-vehicles</a:t>
            </a:r>
          </a:p>
          <a:p>
            <a:r>
              <a:rPr lang="en-US" dirty="0"/>
              <a:t>https://www.hotcars.com/american-state-laws-around-autonomous-cars/</a:t>
            </a:r>
          </a:p>
        </p:txBody>
      </p:sp>
      <p:sp>
        <p:nvSpPr>
          <p:cNvPr id="4" name="Slide Number Placeholder 3"/>
          <p:cNvSpPr>
            <a:spLocks noGrp="1"/>
          </p:cNvSpPr>
          <p:nvPr>
            <p:ph type="sldNum" sz="quarter" idx="5"/>
          </p:nvPr>
        </p:nvSpPr>
        <p:spPr/>
        <p:txBody>
          <a:bodyPr/>
          <a:lstStyle/>
          <a:p>
            <a:fld id="{15AC7832-16B8-4D04-822A-89CC881109D5}" type="slidenum">
              <a:rPr lang="en-US" smtClean="0"/>
              <a:t>8</a:t>
            </a:fld>
            <a:endParaRPr lang="en-US"/>
          </a:p>
        </p:txBody>
      </p:sp>
    </p:spTree>
    <p:extLst>
      <p:ext uri="{BB962C8B-B14F-4D97-AF65-F5344CB8AC3E}">
        <p14:creationId xmlns:p14="http://schemas.microsoft.com/office/powerpoint/2010/main" val="15839575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AC7832-16B8-4D04-822A-89CC881109D5}" type="slidenum">
              <a:rPr lang="en-US" smtClean="0"/>
              <a:t>9</a:t>
            </a:fld>
            <a:endParaRPr lang="en-US"/>
          </a:p>
        </p:txBody>
      </p:sp>
    </p:spTree>
    <p:extLst>
      <p:ext uri="{BB962C8B-B14F-4D97-AF65-F5344CB8AC3E}">
        <p14:creationId xmlns:p14="http://schemas.microsoft.com/office/powerpoint/2010/main" val="2264448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9C89D-53E4-EFB2-2742-063E393888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E83915C-2DC2-4669-73D7-43A3A69D20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7D0B6E0-C9B3-36A9-6110-C08CA9FF9144}"/>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5" name="Footer Placeholder 4">
            <a:extLst>
              <a:ext uri="{FF2B5EF4-FFF2-40B4-BE49-F238E27FC236}">
                <a16:creationId xmlns:a16="http://schemas.microsoft.com/office/drawing/2014/main" id="{1608E287-194F-FE79-AF25-CC3EC2F0A8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64212-3C94-4E11-246A-06B901CB9FCF}"/>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31234905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71FC1-9D3A-5CBC-E1AD-4BDA1E12692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82A9165-A80D-5239-04D2-059C5055F3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5FA95B-90A2-0153-A559-1E061560AEAC}"/>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5" name="Footer Placeholder 4">
            <a:extLst>
              <a:ext uri="{FF2B5EF4-FFF2-40B4-BE49-F238E27FC236}">
                <a16:creationId xmlns:a16="http://schemas.microsoft.com/office/drawing/2014/main" id="{5769F42D-C049-F248-0FD8-9695981714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9F2FD0-CD34-CEE3-1E87-09F60B193F87}"/>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2555459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514554-4B39-3463-8F3E-5DF718910FC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1D1AA4-1D78-0147-5B6C-9DEA24E912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EF6B44-1272-A5D5-C5A2-F711D8DAB532}"/>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5" name="Footer Placeholder 4">
            <a:extLst>
              <a:ext uri="{FF2B5EF4-FFF2-40B4-BE49-F238E27FC236}">
                <a16:creationId xmlns:a16="http://schemas.microsoft.com/office/drawing/2014/main" id="{6FCF246F-835D-CB1D-0505-245096D306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549110-4BE6-CD0A-E379-A01FC9E892D6}"/>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1146938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reserve="1" userDrawn="1">
  <p:cSld name="1_Table of contents">
    <p:bg>
      <p:bgPr>
        <a:solidFill>
          <a:schemeClr val="tx1"/>
        </a:solidFill>
        <a:effectLst/>
      </p:bgPr>
    </p:bg>
    <p:spTree>
      <p:nvGrpSpPr>
        <p:cNvPr id="1" name="Shape 112"/>
        <p:cNvGrpSpPr/>
        <p:nvPr/>
      </p:nvGrpSpPr>
      <p:grpSpPr>
        <a:xfrm>
          <a:off x="0" y="0"/>
          <a:ext cx="0" cy="0"/>
          <a:chOff x="0" y="0"/>
          <a:chExt cx="0" cy="0"/>
        </a:xfrm>
      </p:grpSpPr>
      <p:sp>
        <p:nvSpPr>
          <p:cNvPr id="132" name="Google Shape;132;p13"/>
          <p:cNvSpPr/>
          <p:nvPr/>
        </p:nvSpPr>
        <p:spPr>
          <a:xfrm rot="1726260">
            <a:off x="10232216" y="419126"/>
            <a:ext cx="353203" cy="305764"/>
          </a:xfrm>
          <a:prstGeom prst="triangle">
            <a:avLst>
              <a:gd name="adj" fmla="val 50000"/>
            </a:avLst>
          </a:prstGeom>
          <a:noFill/>
          <a:ln w="9525" cap="flat" cmpd="sng">
            <a:solidFill>
              <a:schemeClr val="accent4"/>
            </a:solidFill>
            <a:prstDash val="dash"/>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4" name="Google Shape;134;p13"/>
          <p:cNvSpPr/>
          <p:nvPr/>
        </p:nvSpPr>
        <p:spPr>
          <a:xfrm>
            <a:off x="536328" y="6037752"/>
            <a:ext cx="306800" cy="306800"/>
          </a:xfrm>
          <a:prstGeom prst="rect">
            <a:avLst/>
          </a:prstGeom>
          <a:noFill/>
          <a:ln w="9525" cap="flat" cmpd="sng">
            <a:solidFill>
              <a:schemeClr val="accent4"/>
            </a:solidFill>
            <a:prstDash val="dash"/>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5" name="Google Shape;135;p13"/>
          <p:cNvSpPr/>
          <p:nvPr userDrawn="1"/>
        </p:nvSpPr>
        <p:spPr>
          <a:xfrm rot="6740980">
            <a:off x="9385476" y="4742515"/>
            <a:ext cx="4520555" cy="2027627"/>
          </a:xfrm>
          <a:custGeom>
            <a:avLst/>
            <a:gdLst/>
            <a:ahLst/>
            <a:cxnLst/>
            <a:rect l="l" t="t" r="r" b="b"/>
            <a:pathLst>
              <a:path w="10648" h="4776" extrusionOk="0">
                <a:moveTo>
                  <a:pt x="6474" y="1"/>
                </a:moveTo>
                <a:cubicBezTo>
                  <a:pt x="6302" y="1"/>
                  <a:pt x="6122" y="6"/>
                  <a:pt x="5935" y="16"/>
                </a:cubicBezTo>
                <a:cubicBezTo>
                  <a:pt x="5935" y="16"/>
                  <a:pt x="507" y="428"/>
                  <a:pt x="193" y="2810"/>
                </a:cubicBezTo>
                <a:cubicBezTo>
                  <a:pt x="0" y="4268"/>
                  <a:pt x="1584" y="4776"/>
                  <a:pt x="3325" y="4776"/>
                </a:cubicBezTo>
                <a:cubicBezTo>
                  <a:pt x="4419" y="4776"/>
                  <a:pt x="5575" y="4575"/>
                  <a:pt x="6389" y="4284"/>
                </a:cubicBezTo>
                <a:cubicBezTo>
                  <a:pt x="10213" y="2922"/>
                  <a:pt x="10648" y="1"/>
                  <a:pt x="6474" y="1"/>
                </a:cubicBezTo>
                <a:close/>
              </a:path>
            </a:pathLst>
          </a:custGeom>
          <a:solidFill>
            <a:schemeClr val="lt2">
              <a:alpha val="3705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6" name="Google Shape;136;p13"/>
          <p:cNvSpPr/>
          <p:nvPr userDrawn="1"/>
        </p:nvSpPr>
        <p:spPr>
          <a:xfrm>
            <a:off x="6169384" y="-2875633"/>
            <a:ext cx="5713971" cy="4183132"/>
          </a:xfrm>
          <a:custGeom>
            <a:avLst/>
            <a:gdLst/>
            <a:ahLst/>
            <a:cxnLst/>
            <a:rect l="l" t="t" r="r" b="b"/>
            <a:pathLst>
              <a:path w="177214" h="124634" extrusionOk="0">
                <a:moveTo>
                  <a:pt x="18289" y="18486"/>
                </a:moveTo>
                <a:cubicBezTo>
                  <a:pt x="26417" y="10231"/>
                  <a:pt x="34799" y="6167"/>
                  <a:pt x="48769" y="3246"/>
                </a:cubicBezTo>
                <a:cubicBezTo>
                  <a:pt x="62739" y="325"/>
                  <a:pt x="85853" y="-1072"/>
                  <a:pt x="102109" y="960"/>
                </a:cubicBezTo>
                <a:cubicBezTo>
                  <a:pt x="118365" y="2992"/>
                  <a:pt x="134090" y="6100"/>
                  <a:pt x="146305" y="15438"/>
                </a:cubicBezTo>
                <a:cubicBezTo>
                  <a:pt x="158521" y="24776"/>
                  <a:pt x="171380" y="44033"/>
                  <a:pt x="175402" y="56987"/>
                </a:cubicBezTo>
                <a:cubicBezTo>
                  <a:pt x="179424" y="69942"/>
                  <a:pt x="176302" y="83326"/>
                  <a:pt x="170436" y="93165"/>
                </a:cubicBezTo>
                <a:cubicBezTo>
                  <a:pt x="164571" y="103004"/>
                  <a:pt x="154456" y="110820"/>
                  <a:pt x="140209" y="116022"/>
                </a:cubicBezTo>
                <a:cubicBezTo>
                  <a:pt x="125962" y="121224"/>
                  <a:pt x="105148" y="125776"/>
                  <a:pt x="84955" y="124379"/>
                </a:cubicBezTo>
                <a:cubicBezTo>
                  <a:pt x="64762" y="122982"/>
                  <a:pt x="33210" y="119574"/>
                  <a:pt x="19051" y="107640"/>
                </a:cubicBezTo>
                <a:cubicBezTo>
                  <a:pt x="4892" y="95706"/>
                  <a:pt x="128" y="67635"/>
                  <a:pt x="1" y="52776"/>
                </a:cubicBezTo>
                <a:cubicBezTo>
                  <a:pt x="-126" y="37917"/>
                  <a:pt x="10161" y="26741"/>
                  <a:pt x="18289" y="18486"/>
                </a:cubicBezTo>
                <a:close/>
              </a:path>
            </a:pathLst>
          </a:custGeom>
          <a:solidFill>
            <a:srgbClr val="00A4D9">
              <a:alpha val="37050"/>
            </a:srgbClr>
          </a:solidFill>
          <a:ln>
            <a:noFill/>
          </a:ln>
        </p:spPr>
      </p:sp>
      <p:sp>
        <p:nvSpPr>
          <p:cNvPr id="137" name="Google Shape;137;p13"/>
          <p:cNvSpPr/>
          <p:nvPr userDrawn="1"/>
        </p:nvSpPr>
        <p:spPr>
          <a:xfrm>
            <a:off x="-1878286" y="5658015"/>
            <a:ext cx="5136067" cy="4074600"/>
          </a:xfrm>
          <a:custGeom>
            <a:avLst/>
            <a:gdLst/>
            <a:ahLst/>
            <a:cxnLst/>
            <a:rect l="l" t="t" r="r" b="b"/>
            <a:pathLst>
              <a:path w="154082" h="122238" extrusionOk="0">
                <a:moveTo>
                  <a:pt x="149391" y="51779"/>
                </a:moveTo>
                <a:cubicBezTo>
                  <a:pt x="145073" y="40985"/>
                  <a:pt x="134262" y="34078"/>
                  <a:pt x="125212" y="29759"/>
                </a:cubicBezTo>
                <a:cubicBezTo>
                  <a:pt x="116163" y="25441"/>
                  <a:pt x="107097" y="30519"/>
                  <a:pt x="95094" y="25868"/>
                </a:cubicBezTo>
                <a:cubicBezTo>
                  <a:pt x="83091" y="21217"/>
                  <a:pt x="67075" y="5173"/>
                  <a:pt x="53193" y="1851"/>
                </a:cubicBezTo>
                <a:cubicBezTo>
                  <a:pt x="39311" y="-1470"/>
                  <a:pt x="20660" y="-448"/>
                  <a:pt x="11803" y="5939"/>
                </a:cubicBezTo>
                <a:cubicBezTo>
                  <a:pt x="2946" y="12326"/>
                  <a:pt x="-461" y="27571"/>
                  <a:pt x="50" y="40175"/>
                </a:cubicBezTo>
                <a:cubicBezTo>
                  <a:pt x="561" y="52779"/>
                  <a:pt x="3798" y="69557"/>
                  <a:pt x="14869" y="81565"/>
                </a:cubicBezTo>
                <a:cubicBezTo>
                  <a:pt x="25941" y="93573"/>
                  <a:pt x="49446" y="105581"/>
                  <a:pt x="66479" y="112224"/>
                </a:cubicBezTo>
                <a:cubicBezTo>
                  <a:pt x="83512" y="118867"/>
                  <a:pt x="102961" y="124372"/>
                  <a:pt x="117067" y="121422"/>
                </a:cubicBezTo>
                <a:cubicBezTo>
                  <a:pt x="131174" y="118472"/>
                  <a:pt x="145731" y="106131"/>
                  <a:pt x="151118" y="94524"/>
                </a:cubicBezTo>
                <a:cubicBezTo>
                  <a:pt x="156505" y="82917"/>
                  <a:pt x="153709" y="62573"/>
                  <a:pt x="149391" y="51779"/>
                </a:cubicBezTo>
                <a:close/>
              </a:path>
            </a:pathLst>
          </a:custGeom>
          <a:solidFill>
            <a:srgbClr val="00E89D">
              <a:alpha val="37050"/>
            </a:srgbClr>
          </a:solidFill>
          <a:ln>
            <a:noFill/>
          </a:ln>
        </p:spPr>
      </p:sp>
    </p:spTree>
    <p:extLst>
      <p:ext uri="{BB962C8B-B14F-4D97-AF65-F5344CB8AC3E}">
        <p14:creationId xmlns:p14="http://schemas.microsoft.com/office/powerpoint/2010/main" val="2899447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Table of contents">
    <p:bg>
      <p:bgPr>
        <a:solidFill>
          <a:schemeClr val="tx1"/>
        </a:solidFill>
        <a:effectLst/>
      </p:bgPr>
    </p:bg>
    <p:spTree>
      <p:nvGrpSpPr>
        <p:cNvPr id="1" name="Shape 112"/>
        <p:cNvGrpSpPr/>
        <p:nvPr/>
      </p:nvGrpSpPr>
      <p:grpSpPr>
        <a:xfrm>
          <a:off x="0" y="0"/>
          <a:ext cx="0" cy="0"/>
          <a:chOff x="0" y="0"/>
          <a:chExt cx="0" cy="0"/>
        </a:xfrm>
      </p:grpSpPr>
      <p:sp>
        <p:nvSpPr>
          <p:cNvPr id="113" name="Google Shape;113;p13"/>
          <p:cNvSpPr txBox="1">
            <a:spLocks noGrp="1"/>
          </p:cNvSpPr>
          <p:nvPr>
            <p:ph type="title"/>
          </p:nvPr>
        </p:nvSpPr>
        <p:spPr>
          <a:xfrm>
            <a:off x="2147700" y="1896567"/>
            <a:ext cx="4317200" cy="703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400" b="1">
                <a:solidFill>
                  <a:schemeClr val="dk2"/>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114" name="Google Shape;114;p13"/>
          <p:cNvSpPr txBox="1">
            <a:spLocks noGrp="1"/>
          </p:cNvSpPr>
          <p:nvPr>
            <p:ph type="subTitle" idx="1"/>
          </p:nvPr>
        </p:nvSpPr>
        <p:spPr>
          <a:xfrm>
            <a:off x="2147700" y="2380971"/>
            <a:ext cx="3676800" cy="64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5" name="Google Shape;115;p13"/>
          <p:cNvSpPr txBox="1">
            <a:spLocks noGrp="1"/>
          </p:cNvSpPr>
          <p:nvPr>
            <p:ph type="title" idx="2"/>
          </p:nvPr>
        </p:nvSpPr>
        <p:spPr>
          <a:xfrm>
            <a:off x="7649291" y="1896571"/>
            <a:ext cx="4138800" cy="703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400" b="1">
                <a:solidFill>
                  <a:schemeClr val="dk2"/>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116" name="Google Shape;116;p13"/>
          <p:cNvSpPr txBox="1">
            <a:spLocks noGrp="1"/>
          </p:cNvSpPr>
          <p:nvPr>
            <p:ph type="subTitle" idx="3"/>
          </p:nvPr>
        </p:nvSpPr>
        <p:spPr>
          <a:xfrm>
            <a:off x="7649275" y="2380975"/>
            <a:ext cx="3524800" cy="64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13"/>
          <p:cNvSpPr txBox="1">
            <a:spLocks noGrp="1"/>
          </p:cNvSpPr>
          <p:nvPr>
            <p:ph type="title" idx="4"/>
          </p:nvPr>
        </p:nvSpPr>
        <p:spPr>
          <a:xfrm>
            <a:off x="2147700" y="3326015"/>
            <a:ext cx="4317200" cy="703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400" b="1">
                <a:solidFill>
                  <a:schemeClr val="dk2"/>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118" name="Google Shape;118;p13"/>
          <p:cNvSpPr txBox="1">
            <a:spLocks noGrp="1"/>
          </p:cNvSpPr>
          <p:nvPr>
            <p:ph type="subTitle" idx="5"/>
          </p:nvPr>
        </p:nvSpPr>
        <p:spPr>
          <a:xfrm>
            <a:off x="2147700" y="3810419"/>
            <a:ext cx="3676800" cy="64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13"/>
          <p:cNvSpPr txBox="1">
            <a:spLocks noGrp="1"/>
          </p:cNvSpPr>
          <p:nvPr>
            <p:ph type="title" idx="6"/>
          </p:nvPr>
        </p:nvSpPr>
        <p:spPr>
          <a:xfrm>
            <a:off x="7649291" y="3326020"/>
            <a:ext cx="4110000" cy="703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400" b="1">
                <a:solidFill>
                  <a:schemeClr val="dk2"/>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120" name="Google Shape;120;p13"/>
          <p:cNvSpPr txBox="1">
            <a:spLocks noGrp="1"/>
          </p:cNvSpPr>
          <p:nvPr>
            <p:ph type="subTitle" idx="7"/>
          </p:nvPr>
        </p:nvSpPr>
        <p:spPr>
          <a:xfrm>
            <a:off x="7649275" y="3810424"/>
            <a:ext cx="3524800" cy="64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3"/>
          <p:cNvSpPr txBox="1">
            <a:spLocks noGrp="1"/>
          </p:cNvSpPr>
          <p:nvPr>
            <p:ph type="title" idx="8"/>
          </p:nvPr>
        </p:nvSpPr>
        <p:spPr>
          <a:xfrm>
            <a:off x="960000" y="593367"/>
            <a:ext cx="5600400" cy="763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2" name="Google Shape;122;p13"/>
          <p:cNvSpPr txBox="1">
            <a:spLocks noGrp="1"/>
          </p:cNvSpPr>
          <p:nvPr>
            <p:ph type="title" idx="9" hasCustomPrompt="1"/>
          </p:nvPr>
        </p:nvSpPr>
        <p:spPr>
          <a:xfrm>
            <a:off x="1027179" y="2234037"/>
            <a:ext cx="971600" cy="59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4000" b="1"/>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23" name="Google Shape;123;p13"/>
          <p:cNvSpPr txBox="1">
            <a:spLocks noGrp="1"/>
          </p:cNvSpPr>
          <p:nvPr>
            <p:ph type="title" idx="13" hasCustomPrompt="1"/>
          </p:nvPr>
        </p:nvSpPr>
        <p:spPr>
          <a:xfrm>
            <a:off x="1027179" y="3639029"/>
            <a:ext cx="971600" cy="59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4000" b="1"/>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24" name="Google Shape;124;p13"/>
          <p:cNvSpPr txBox="1">
            <a:spLocks noGrp="1"/>
          </p:cNvSpPr>
          <p:nvPr>
            <p:ph type="title" idx="14" hasCustomPrompt="1"/>
          </p:nvPr>
        </p:nvSpPr>
        <p:spPr>
          <a:xfrm>
            <a:off x="6581675" y="2258445"/>
            <a:ext cx="971600" cy="596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b="1"/>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25" name="Google Shape;125;p13"/>
          <p:cNvSpPr txBox="1">
            <a:spLocks noGrp="1"/>
          </p:cNvSpPr>
          <p:nvPr>
            <p:ph type="title" idx="15" hasCustomPrompt="1"/>
          </p:nvPr>
        </p:nvSpPr>
        <p:spPr>
          <a:xfrm>
            <a:off x="6581675" y="3649239"/>
            <a:ext cx="971600" cy="596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b="1"/>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26" name="Google Shape;126;p13"/>
          <p:cNvSpPr txBox="1">
            <a:spLocks noGrp="1"/>
          </p:cNvSpPr>
          <p:nvPr>
            <p:ph type="title" idx="16"/>
          </p:nvPr>
        </p:nvSpPr>
        <p:spPr>
          <a:xfrm>
            <a:off x="2147700" y="4755464"/>
            <a:ext cx="4317200" cy="703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400" b="1">
                <a:solidFill>
                  <a:schemeClr val="dk2"/>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127" name="Google Shape;127;p13"/>
          <p:cNvSpPr txBox="1">
            <a:spLocks noGrp="1"/>
          </p:cNvSpPr>
          <p:nvPr>
            <p:ph type="subTitle" idx="17"/>
          </p:nvPr>
        </p:nvSpPr>
        <p:spPr>
          <a:xfrm>
            <a:off x="2147700" y="5239867"/>
            <a:ext cx="3676800" cy="64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3"/>
          <p:cNvSpPr txBox="1">
            <a:spLocks noGrp="1"/>
          </p:cNvSpPr>
          <p:nvPr>
            <p:ph type="title" idx="18"/>
          </p:nvPr>
        </p:nvSpPr>
        <p:spPr>
          <a:xfrm>
            <a:off x="7649291" y="4755471"/>
            <a:ext cx="4110000" cy="7036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sz="2400" b="1">
                <a:solidFill>
                  <a:schemeClr val="dk2"/>
                </a:solidFill>
              </a:defRPr>
            </a:lvl1pPr>
            <a:lvl2pPr lvl="1" algn="ctr" rtl="0">
              <a:spcBef>
                <a:spcPts val="0"/>
              </a:spcBef>
              <a:spcAft>
                <a:spcPts val="0"/>
              </a:spcAft>
              <a:buSzPts val="2500"/>
              <a:buNone/>
              <a:defRPr sz="3333"/>
            </a:lvl2pPr>
            <a:lvl3pPr lvl="2" algn="ctr" rtl="0">
              <a:spcBef>
                <a:spcPts val="0"/>
              </a:spcBef>
              <a:spcAft>
                <a:spcPts val="0"/>
              </a:spcAft>
              <a:buSzPts val="2500"/>
              <a:buNone/>
              <a:defRPr sz="3333"/>
            </a:lvl3pPr>
            <a:lvl4pPr lvl="3" algn="ctr" rtl="0">
              <a:spcBef>
                <a:spcPts val="0"/>
              </a:spcBef>
              <a:spcAft>
                <a:spcPts val="0"/>
              </a:spcAft>
              <a:buSzPts val="2500"/>
              <a:buNone/>
              <a:defRPr sz="3333"/>
            </a:lvl4pPr>
            <a:lvl5pPr lvl="4" algn="ctr" rtl="0">
              <a:spcBef>
                <a:spcPts val="0"/>
              </a:spcBef>
              <a:spcAft>
                <a:spcPts val="0"/>
              </a:spcAft>
              <a:buSzPts val="2500"/>
              <a:buNone/>
              <a:defRPr sz="3333"/>
            </a:lvl5pPr>
            <a:lvl6pPr lvl="5" algn="ctr" rtl="0">
              <a:spcBef>
                <a:spcPts val="0"/>
              </a:spcBef>
              <a:spcAft>
                <a:spcPts val="0"/>
              </a:spcAft>
              <a:buSzPts val="2500"/>
              <a:buNone/>
              <a:defRPr sz="3333"/>
            </a:lvl6pPr>
            <a:lvl7pPr lvl="6" algn="ctr" rtl="0">
              <a:spcBef>
                <a:spcPts val="0"/>
              </a:spcBef>
              <a:spcAft>
                <a:spcPts val="0"/>
              </a:spcAft>
              <a:buSzPts val="2500"/>
              <a:buNone/>
              <a:defRPr sz="3333"/>
            </a:lvl7pPr>
            <a:lvl8pPr lvl="7" algn="ctr" rtl="0">
              <a:spcBef>
                <a:spcPts val="0"/>
              </a:spcBef>
              <a:spcAft>
                <a:spcPts val="0"/>
              </a:spcAft>
              <a:buSzPts val="2500"/>
              <a:buNone/>
              <a:defRPr sz="3333"/>
            </a:lvl8pPr>
            <a:lvl9pPr lvl="8" algn="ctr" rtl="0">
              <a:spcBef>
                <a:spcPts val="0"/>
              </a:spcBef>
              <a:spcAft>
                <a:spcPts val="0"/>
              </a:spcAft>
              <a:buSzPts val="2500"/>
              <a:buNone/>
              <a:defRPr sz="3333"/>
            </a:lvl9pPr>
          </a:lstStyle>
          <a:p>
            <a:endParaRPr/>
          </a:p>
        </p:txBody>
      </p:sp>
      <p:sp>
        <p:nvSpPr>
          <p:cNvPr id="129" name="Google Shape;129;p13"/>
          <p:cNvSpPr txBox="1">
            <a:spLocks noGrp="1"/>
          </p:cNvSpPr>
          <p:nvPr>
            <p:ph type="subTitle" idx="19"/>
          </p:nvPr>
        </p:nvSpPr>
        <p:spPr>
          <a:xfrm>
            <a:off x="7649275" y="5239875"/>
            <a:ext cx="3524800" cy="64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13"/>
          <p:cNvSpPr txBox="1">
            <a:spLocks noGrp="1"/>
          </p:cNvSpPr>
          <p:nvPr>
            <p:ph type="title" idx="20" hasCustomPrompt="1"/>
          </p:nvPr>
        </p:nvSpPr>
        <p:spPr>
          <a:xfrm>
            <a:off x="1027179" y="5095840"/>
            <a:ext cx="971600" cy="59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4000" b="1"/>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31" name="Google Shape;131;p13"/>
          <p:cNvSpPr txBox="1">
            <a:spLocks noGrp="1"/>
          </p:cNvSpPr>
          <p:nvPr>
            <p:ph type="title" idx="21" hasCustomPrompt="1"/>
          </p:nvPr>
        </p:nvSpPr>
        <p:spPr>
          <a:xfrm>
            <a:off x="6581675" y="5106049"/>
            <a:ext cx="971600" cy="596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b="1"/>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32" name="Google Shape;132;p13"/>
          <p:cNvSpPr/>
          <p:nvPr/>
        </p:nvSpPr>
        <p:spPr>
          <a:xfrm rot="1726260">
            <a:off x="10232216" y="419126"/>
            <a:ext cx="353203" cy="305764"/>
          </a:xfrm>
          <a:prstGeom prst="triangle">
            <a:avLst>
              <a:gd name="adj" fmla="val 50000"/>
            </a:avLst>
          </a:prstGeom>
          <a:noFill/>
          <a:ln w="9525" cap="flat" cmpd="sng">
            <a:solidFill>
              <a:schemeClr val="accent4"/>
            </a:solidFill>
            <a:prstDash val="dash"/>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3" name="Google Shape;133;p13"/>
          <p:cNvSpPr/>
          <p:nvPr/>
        </p:nvSpPr>
        <p:spPr>
          <a:xfrm>
            <a:off x="11576567" y="3524417"/>
            <a:ext cx="306800" cy="306800"/>
          </a:xfrm>
          <a:prstGeom prst="ellipse">
            <a:avLst/>
          </a:prstGeom>
          <a:noFill/>
          <a:ln w="9525" cap="flat" cmpd="sng">
            <a:solidFill>
              <a:schemeClr val="accent4"/>
            </a:solidFill>
            <a:prstDash val="dash"/>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4" name="Google Shape;134;p13"/>
          <p:cNvSpPr/>
          <p:nvPr/>
        </p:nvSpPr>
        <p:spPr>
          <a:xfrm>
            <a:off x="536328" y="6037752"/>
            <a:ext cx="306800" cy="306800"/>
          </a:xfrm>
          <a:prstGeom prst="rect">
            <a:avLst/>
          </a:prstGeom>
          <a:noFill/>
          <a:ln w="9525" cap="flat" cmpd="sng">
            <a:solidFill>
              <a:schemeClr val="accent4"/>
            </a:solidFill>
            <a:prstDash val="dash"/>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5" name="Google Shape;135;p13"/>
          <p:cNvSpPr/>
          <p:nvPr userDrawn="1"/>
        </p:nvSpPr>
        <p:spPr>
          <a:xfrm rot="6740980">
            <a:off x="9385476" y="4742515"/>
            <a:ext cx="4520555" cy="2027627"/>
          </a:xfrm>
          <a:custGeom>
            <a:avLst/>
            <a:gdLst/>
            <a:ahLst/>
            <a:cxnLst/>
            <a:rect l="l" t="t" r="r" b="b"/>
            <a:pathLst>
              <a:path w="10648" h="4776" extrusionOk="0">
                <a:moveTo>
                  <a:pt x="6474" y="1"/>
                </a:moveTo>
                <a:cubicBezTo>
                  <a:pt x="6302" y="1"/>
                  <a:pt x="6122" y="6"/>
                  <a:pt x="5935" y="16"/>
                </a:cubicBezTo>
                <a:cubicBezTo>
                  <a:pt x="5935" y="16"/>
                  <a:pt x="507" y="428"/>
                  <a:pt x="193" y="2810"/>
                </a:cubicBezTo>
                <a:cubicBezTo>
                  <a:pt x="0" y="4268"/>
                  <a:pt x="1584" y="4776"/>
                  <a:pt x="3325" y="4776"/>
                </a:cubicBezTo>
                <a:cubicBezTo>
                  <a:pt x="4419" y="4776"/>
                  <a:pt x="5575" y="4575"/>
                  <a:pt x="6389" y="4284"/>
                </a:cubicBezTo>
                <a:cubicBezTo>
                  <a:pt x="10213" y="2922"/>
                  <a:pt x="10648" y="1"/>
                  <a:pt x="6474" y="1"/>
                </a:cubicBezTo>
                <a:close/>
              </a:path>
            </a:pathLst>
          </a:custGeom>
          <a:solidFill>
            <a:schemeClr val="lt2">
              <a:alpha val="3705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6" name="Google Shape;136;p13"/>
          <p:cNvSpPr/>
          <p:nvPr userDrawn="1"/>
        </p:nvSpPr>
        <p:spPr>
          <a:xfrm>
            <a:off x="6169384" y="-2875633"/>
            <a:ext cx="5713971" cy="4183132"/>
          </a:xfrm>
          <a:custGeom>
            <a:avLst/>
            <a:gdLst/>
            <a:ahLst/>
            <a:cxnLst/>
            <a:rect l="l" t="t" r="r" b="b"/>
            <a:pathLst>
              <a:path w="177214" h="124634" extrusionOk="0">
                <a:moveTo>
                  <a:pt x="18289" y="18486"/>
                </a:moveTo>
                <a:cubicBezTo>
                  <a:pt x="26417" y="10231"/>
                  <a:pt x="34799" y="6167"/>
                  <a:pt x="48769" y="3246"/>
                </a:cubicBezTo>
                <a:cubicBezTo>
                  <a:pt x="62739" y="325"/>
                  <a:pt x="85853" y="-1072"/>
                  <a:pt x="102109" y="960"/>
                </a:cubicBezTo>
                <a:cubicBezTo>
                  <a:pt x="118365" y="2992"/>
                  <a:pt x="134090" y="6100"/>
                  <a:pt x="146305" y="15438"/>
                </a:cubicBezTo>
                <a:cubicBezTo>
                  <a:pt x="158521" y="24776"/>
                  <a:pt x="171380" y="44033"/>
                  <a:pt x="175402" y="56987"/>
                </a:cubicBezTo>
                <a:cubicBezTo>
                  <a:pt x="179424" y="69942"/>
                  <a:pt x="176302" y="83326"/>
                  <a:pt x="170436" y="93165"/>
                </a:cubicBezTo>
                <a:cubicBezTo>
                  <a:pt x="164571" y="103004"/>
                  <a:pt x="154456" y="110820"/>
                  <a:pt x="140209" y="116022"/>
                </a:cubicBezTo>
                <a:cubicBezTo>
                  <a:pt x="125962" y="121224"/>
                  <a:pt x="105148" y="125776"/>
                  <a:pt x="84955" y="124379"/>
                </a:cubicBezTo>
                <a:cubicBezTo>
                  <a:pt x="64762" y="122982"/>
                  <a:pt x="33210" y="119574"/>
                  <a:pt x="19051" y="107640"/>
                </a:cubicBezTo>
                <a:cubicBezTo>
                  <a:pt x="4892" y="95706"/>
                  <a:pt x="128" y="67635"/>
                  <a:pt x="1" y="52776"/>
                </a:cubicBezTo>
                <a:cubicBezTo>
                  <a:pt x="-126" y="37917"/>
                  <a:pt x="10161" y="26741"/>
                  <a:pt x="18289" y="18486"/>
                </a:cubicBezTo>
                <a:close/>
              </a:path>
            </a:pathLst>
          </a:custGeom>
          <a:solidFill>
            <a:srgbClr val="00A4D9">
              <a:alpha val="37050"/>
            </a:srgbClr>
          </a:solidFill>
          <a:ln>
            <a:noFill/>
          </a:ln>
        </p:spPr>
      </p:sp>
      <p:sp>
        <p:nvSpPr>
          <p:cNvPr id="137" name="Google Shape;137;p13"/>
          <p:cNvSpPr/>
          <p:nvPr userDrawn="1"/>
        </p:nvSpPr>
        <p:spPr>
          <a:xfrm>
            <a:off x="-1878286" y="5658015"/>
            <a:ext cx="5136067" cy="4074600"/>
          </a:xfrm>
          <a:custGeom>
            <a:avLst/>
            <a:gdLst/>
            <a:ahLst/>
            <a:cxnLst/>
            <a:rect l="l" t="t" r="r" b="b"/>
            <a:pathLst>
              <a:path w="154082" h="122238" extrusionOk="0">
                <a:moveTo>
                  <a:pt x="149391" y="51779"/>
                </a:moveTo>
                <a:cubicBezTo>
                  <a:pt x="145073" y="40985"/>
                  <a:pt x="134262" y="34078"/>
                  <a:pt x="125212" y="29759"/>
                </a:cubicBezTo>
                <a:cubicBezTo>
                  <a:pt x="116163" y="25441"/>
                  <a:pt x="107097" y="30519"/>
                  <a:pt x="95094" y="25868"/>
                </a:cubicBezTo>
                <a:cubicBezTo>
                  <a:pt x="83091" y="21217"/>
                  <a:pt x="67075" y="5173"/>
                  <a:pt x="53193" y="1851"/>
                </a:cubicBezTo>
                <a:cubicBezTo>
                  <a:pt x="39311" y="-1470"/>
                  <a:pt x="20660" y="-448"/>
                  <a:pt x="11803" y="5939"/>
                </a:cubicBezTo>
                <a:cubicBezTo>
                  <a:pt x="2946" y="12326"/>
                  <a:pt x="-461" y="27571"/>
                  <a:pt x="50" y="40175"/>
                </a:cubicBezTo>
                <a:cubicBezTo>
                  <a:pt x="561" y="52779"/>
                  <a:pt x="3798" y="69557"/>
                  <a:pt x="14869" y="81565"/>
                </a:cubicBezTo>
                <a:cubicBezTo>
                  <a:pt x="25941" y="93573"/>
                  <a:pt x="49446" y="105581"/>
                  <a:pt x="66479" y="112224"/>
                </a:cubicBezTo>
                <a:cubicBezTo>
                  <a:pt x="83512" y="118867"/>
                  <a:pt x="102961" y="124372"/>
                  <a:pt x="117067" y="121422"/>
                </a:cubicBezTo>
                <a:cubicBezTo>
                  <a:pt x="131174" y="118472"/>
                  <a:pt x="145731" y="106131"/>
                  <a:pt x="151118" y="94524"/>
                </a:cubicBezTo>
                <a:cubicBezTo>
                  <a:pt x="156505" y="82917"/>
                  <a:pt x="153709" y="62573"/>
                  <a:pt x="149391" y="51779"/>
                </a:cubicBezTo>
                <a:close/>
              </a:path>
            </a:pathLst>
          </a:custGeom>
          <a:solidFill>
            <a:srgbClr val="00E89D">
              <a:alpha val="37050"/>
            </a:srgbClr>
          </a:solidFill>
          <a:ln>
            <a:noFill/>
          </a:ln>
        </p:spPr>
      </p:sp>
    </p:spTree>
    <p:extLst>
      <p:ext uri="{BB962C8B-B14F-4D97-AF65-F5344CB8AC3E}">
        <p14:creationId xmlns:p14="http://schemas.microsoft.com/office/powerpoint/2010/main" val="17373188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11B67-25F3-25D4-F864-CD7E8C368B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A7F8B9-441B-B026-7338-861348943EF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3B7B83-1FE3-5E60-DD89-3758E26A1F41}"/>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5" name="Footer Placeholder 4">
            <a:extLst>
              <a:ext uri="{FF2B5EF4-FFF2-40B4-BE49-F238E27FC236}">
                <a16:creationId xmlns:a16="http://schemas.microsoft.com/office/drawing/2014/main" id="{ADE8E2D5-CC81-1607-A88D-390354E2E3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A55F0B-9952-58AE-FE3D-52A5155E961E}"/>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918028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1E4E6-B24F-F3B4-976C-36428826A5E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3CEC50-1312-2B47-616E-D7B94DCBA2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7E159A8-0034-7CDC-994E-F809D3CE34CF}"/>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5" name="Footer Placeholder 4">
            <a:extLst>
              <a:ext uri="{FF2B5EF4-FFF2-40B4-BE49-F238E27FC236}">
                <a16:creationId xmlns:a16="http://schemas.microsoft.com/office/drawing/2014/main" id="{5EF59AD0-C795-D593-5F05-C9BE209DE2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E611EE-0306-BB2F-103B-7FC66CECC556}"/>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1244008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6058E-E729-BC67-43BD-D0BBA46487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FF7641-F07A-8312-FF23-5B1C308FF6D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84F81AE-FF4E-2D2C-6252-02D969D9024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EDA4BAE-E387-E0C2-0BEE-7488091750EC}"/>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6" name="Footer Placeholder 5">
            <a:extLst>
              <a:ext uri="{FF2B5EF4-FFF2-40B4-BE49-F238E27FC236}">
                <a16:creationId xmlns:a16="http://schemas.microsoft.com/office/drawing/2014/main" id="{F7BBD70E-668C-B15E-DDC2-7D6FBD9DF5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4B1B1F-8B9C-B5EC-6C41-ABF531CC911B}"/>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3294727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50205-A2C2-1C72-3ED5-322E94AF15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682389C-897B-5FBB-3332-DD1ECF8C9B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F3FE39-74FB-90A5-6621-A8F85C3F69D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8DA7FBC-2BB7-DCBD-CE0D-57D2227FBB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832D4B-B59D-F4EB-61BF-AA1C25C88A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1163E41-3635-9217-5214-646B8CDFDDCE}"/>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8" name="Footer Placeholder 7">
            <a:extLst>
              <a:ext uri="{FF2B5EF4-FFF2-40B4-BE49-F238E27FC236}">
                <a16:creationId xmlns:a16="http://schemas.microsoft.com/office/drawing/2014/main" id="{748AF798-A31D-56F9-BC20-D237A5E5A2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13490D-08D6-9B68-064B-6B4DC4007B3B}"/>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492372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E7E85-8D5D-D932-1B7A-0F3CB6DD29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D55956-7ABA-68B2-09DD-D591EE71BD26}"/>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4" name="Footer Placeholder 3">
            <a:extLst>
              <a:ext uri="{FF2B5EF4-FFF2-40B4-BE49-F238E27FC236}">
                <a16:creationId xmlns:a16="http://schemas.microsoft.com/office/drawing/2014/main" id="{89ECD59F-A4DA-66B9-B49C-9F81B2CDE0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BFA757-0333-5733-3BB4-A96C32CAE051}"/>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1723453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5BA9C9-31DF-2614-0CD3-1D87AA3B726C}"/>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3" name="Footer Placeholder 2">
            <a:extLst>
              <a:ext uri="{FF2B5EF4-FFF2-40B4-BE49-F238E27FC236}">
                <a16:creationId xmlns:a16="http://schemas.microsoft.com/office/drawing/2014/main" id="{3E158B68-B60D-D4C5-69C0-99E729A7015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C8ED519-3D5B-2D68-4307-CBA350B0BEA0}"/>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2514322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4BC81-ED13-D0D3-8F25-8CA7492B74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3970171-523E-D67F-09F1-200273AD36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F5B94E9-63C1-EE89-2264-5B14B4486A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DDA5F9-6327-64C6-7E45-4D2B832C1E2A}"/>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6" name="Footer Placeholder 5">
            <a:extLst>
              <a:ext uri="{FF2B5EF4-FFF2-40B4-BE49-F238E27FC236}">
                <a16:creationId xmlns:a16="http://schemas.microsoft.com/office/drawing/2014/main" id="{D177B916-E24B-3501-D252-6A28AC516C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F6DD1A-0012-09CC-15CA-06B7171FB13F}"/>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49761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8CF63-8A08-D890-8E42-4B7934A6E2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E325601-FA98-72F9-5497-8E2F824E15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144B48-445D-8F7D-6790-2B59974343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859D0D-EBBC-D2C1-6B56-C1B602E46D38}"/>
              </a:ext>
            </a:extLst>
          </p:cNvPr>
          <p:cNvSpPr>
            <a:spLocks noGrp="1"/>
          </p:cNvSpPr>
          <p:nvPr>
            <p:ph type="dt" sz="half" idx="10"/>
          </p:nvPr>
        </p:nvSpPr>
        <p:spPr/>
        <p:txBody>
          <a:bodyPr/>
          <a:lstStyle/>
          <a:p>
            <a:fld id="{2D3214EF-3C36-4C1B-B2B4-34682C188DC9}" type="datetimeFigureOut">
              <a:rPr lang="en-US" smtClean="0"/>
              <a:t>3/8/2025</a:t>
            </a:fld>
            <a:endParaRPr lang="en-US"/>
          </a:p>
        </p:txBody>
      </p:sp>
      <p:sp>
        <p:nvSpPr>
          <p:cNvPr id="6" name="Footer Placeholder 5">
            <a:extLst>
              <a:ext uri="{FF2B5EF4-FFF2-40B4-BE49-F238E27FC236}">
                <a16:creationId xmlns:a16="http://schemas.microsoft.com/office/drawing/2014/main" id="{0906112A-76DD-FEAF-D355-25AA305748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9EDE6F-C382-E982-DEA6-588B7E17AE1A}"/>
              </a:ext>
            </a:extLst>
          </p:cNvPr>
          <p:cNvSpPr>
            <a:spLocks noGrp="1"/>
          </p:cNvSpPr>
          <p:nvPr>
            <p:ph type="sldNum" sz="quarter" idx="12"/>
          </p:nvPr>
        </p:nvSpPr>
        <p:spPr/>
        <p:txBody>
          <a:bodyPr/>
          <a:lstStyle/>
          <a:p>
            <a:fld id="{8B5A288C-A92F-49E4-A6E2-8CF5D1988899}" type="slidenum">
              <a:rPr lang="en-US" smtClean="0"/>
              <a:t>‹#›</a:t>
            </a:fld>
            <a:endParaRPr lang="en-US"/>
          </a:p>
        </p:txBody>
      </p:sp>
    </p:spTree>
    <p:extLst>
      <p:ext uri="{BB962C8B-B14F-4D97-AF65-F5344CB8AC3E}">
        <p14:creationId xmlns:p14="http://schemas.microsoft.com/office/powerpoint/2010/main" val="1594975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9DAE26-9515-8521-35E2-B83012FB82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14F15F8-540B-B2BD-93F3-D23FEC3A37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993DDD-1984-BF81-4457-2229F01DCB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3214EF-3C36-4C1B-B2B4-34682C188DC9}" type="datetimeFigureOut">
              <a:rPr lang="en-US" smtClean="0"/>
              <a:t>3/8/2025</a:t>
            </a:fld>
            <a:endParaRPr lang="en-US"/>
          </a:p>
        </p:txBody>
      </p:sp>
      <p:sp>
        <p:nvSpPr>
          <p:cNvPr id="5" name="Footer Placeholder 4">
            <a:extLst>
              <a:ext uri="{FF2B5EF4-FFF2-40B4-BE49-F238E27FC236}">
                <a16:creationId xmlns:a16="http://schemas.microsoft.com/office/drawing/2014/main" id="{57BDBED3-C8B9-1894-97ED-DDB78EA669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31034F-2813-1B25-D755-ECEE7ED1A2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5A288C-A92F-49E4-A6E2-8CF5D1988899}" type="slidenum">
              <a:rPr lang="en-US" smtClean="0"/>
              <a:t>‹#›</a:t>
            </a:fld>
            <a:endParaRPr lang="en-US"/>
          </a:p>
        </p:txBody>
      </p:sp>
    </p:spTree>
    <p:extLst>
      <p:ext uri="{BB962C8B-B14F-4D97-AF65-F5344CB8AC3E}">
        <p14:creationId xmlns:p14="http://schemas.microsoft.com/office/powerpoint/2010/main" val="8362490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85" r:id="rId12"/>
    <p:sldLayoutId id="214748368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visualcapitalist.com/sp/anticipating-the-driverless-future-of-vehicles/"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hyperlink" Target="https://www.vox.com/recode/22700022/self-driving-autonomous-cars-trolley-problem-waymo-google-tesla"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hyperlink" Target="https://pxhere.com/en/photo/1442697"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12" descr="A picture containing building, outdoor, city&#10;&#10;Description automatically generated">
            <a:extLst>
              <a:ext uri="{FF2B5EF4-FFF2-40B4-BE49-F238E27FC236}">
                <a16:creationId xmlns:a16="http://schemas.microsoft.com/office/drawing/2014/main" id="{81FE1DB4-8AA6-BB1B-DFED-14FDDF8FFF78}"/>
              </a:ext>
            </a:extLst>
          </p:cNvPr>
          <p:cNvPicPr>
            <a:picLocks noChangeAspect="1"/>
          </p:cNvPicPr>
          <p:nvPr/>
        </p:nvPicPr>
        <p:blipFill>
          <a:blip r:embed="rId3">
            <a:alphaModFix amt="78000"/>
            <a:extLst>
              <a:ext uri="{28A0092B-C50C-407E-A947-70E740481C1C}">
                <a14:useLocalDpi xmlns:a14="http://schemas.microsoft.com/office/drawing/2010/main" val="0"/>
              </a:ext>
            </a:extLst>
          </a:blip>
          <a:stretch>
            <a:fillRect/>
          </a:stretch>
        </p:blipFill>
        <p:spPr>
          <a:xfrm>
            <a:off x="0" y="0"/>
            <a:ext cx="12192000" cy="6868160"/>
          </a:xfrm>
          <a:prstGeom prst="rect">
            <a:avLst/>
          </a:prstGeom>
        </p:spPr>
      </p:pic>
      <p:sp>
        <p:nvSpPr>
          <p:cNvPr id="6" name="TextBox 5">
            <a:extLst>
              <a:ext uri="{FF2B5EF4-FFF2-40B4-BE49-F238E27FC236}">
                <a16:creationId xmlns:a16="http://schemas.microsoft.com/office/drawing/2014/main" id="{0AEB35BE-32D4-A1AF-AC71-A5DAB546536B}"/>
              </a:ext>
            </a:extLst>
          </p:cNvPr>
          <p:cNvSpPr txBox="1"/>
          <p:nvPr/>
        </p:nvSpPr>
        <p:spPr>
          <a:xfrm>
            <a:off x="1192763" y="1920895"/>
            <a:ext cx="10167258" cy="3200876"/>
          </a:xfrm>
          <a:prstGeom prst="rect">
            <a:avLst/>
          </a:prstGeom>
          <a:noFill/>
        </p:spPr>
        <p:txBody>
          <a:bodyPr wrap="square" rtlCol="0">
            <a:spAutoFit/>
          </a:bodyPr>
          <a:lstStyle/>
          <a:p>
            <a:pPr algn="ctr"/>
            <a:r>
              <a:rPr lang="en-US" sz="16600" b="1">
                <a:gradFill flip="none" rotWithShape="1">
                  <a:gsLst>
                    <a:gs pos="0">
                      <a:srgbClr val="00E89D">
                        <a:lumMod val="96000"/>
                        <a:lumOff val="4000"/>
                      </a:srgbClr>
                    </a:gs>
                    <a:gs pos="100000">
                      <a:srgbClr val="0078FF"/>
                    </a:gs>
                  </a:gsLst>
                  <a:lin ang="0" scaled="1"/>
                  <a:tileRect/>
                </a:gradFill>
                <a:latin typeface="Verdana" panose="020B0604030504040204" pitchFamily="34" charset="0"/>
                <a:ea typeface="Verdana" panose="020B0604030504040204" pitchFamily="34" charset="0"/>
              </a:rPr>
              <a:t>WAYMO</a:t>
            </a:r>
          </a:p>
          <a:p>
            <a:pPr algn="ctr"/>
            <a:r>
              <a:rPr lang="en-US" sz="3600" b="1">
                <a:gradFill flip="none" rotWithShape="1">
                  <a:gsLst>
                    <a:gs pos="0">
                      <a:srgbClr val="00E89D">
                        <a:lumMod val="71000"/>
                        <a:lumOff val="29000"/>
                      </a:srgbClr>
                    </a:gs>
                    <a:gs pos="100000">
                      <a:srgbClr val="0078FF"/>
                    </a:gs>
                  </a:gsLst>
                  <a:lin ang="0" scaled="1"/>
                  <a:tileRect/>
                </a:gradFill>
                <a:latin typeface="Verdana" panose="020B0604030504040204" pitchFamily="34" charset="0"/>
                <a:ea typeface="Verdana" panose="020B0604030504040204" pitchFamily="34" charset="0"/>
              </a:rPr>
              <a:t>Commercialization Strategy</a:t>
            </a:r>
          </a:p>
        </p:txBody>
      </p:sp>
    </p:spTree>
    <p:extLst>
      <p:ext uri="{BB962C8B-B14F-4D97-AF65-F5344CB8AC3E}">
        <p14:creationId xmlns:p14="http://schemas.microsoft.com/office/powerpoint/2010/main" val="2169614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42"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barn(outHorizontal)">
                                      <p:cBhvr>
                                        <p:cTn id="11" dur="800"/>
                                        <p:tgtEl>
                                          <p:spTgt spid="6">
                                            <p:txEl>
                                              <p:pRg st="0" end="0"/>
                                            </p:txEl>
                                          </p:spTgt>
                                        </p:tgtEl>
                                      </p:cBhvr>
                                    </p:animEffect>
                                  </p:childTnLst>
                                </p:cTn>
                              </p:par>
                              <p:par>
                                <p:cTn id="12" presetID="16" presetClass="entr" presetSubtype="42" fill="hold" nodeType="withEffect">
                                  <p:stCondLst>
                                    <p:cond delay="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barn(outHorizontal)">
                                      <p:cBhvr>
                                        <p:cTn id="14" dur="8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8A11F-EB5F-DF22-8DE4-0434ED13DBBF}"/>
              </a:ext>
            </a:extLst>
          </p:cNvPr>
          <p:cNvSpPr>
            <a:spLocks noGrp="1"/>
          </p:cNvSpPr>
          <p:nvPr>
            <p:ph type="title" idx="4294967295"/>
          </p:nvPr>
        </p:nvSpPr>
        <p:spPr>
          <a:xfrm>
            <a:off x="977900" y="212725"/>
            <a:ext cx="10515600" cy="1325563"/>
          </a:xfrm>
        </p:spPr>
        <p:txBody>
          <a:bodyPr/>
          <a:lstStyle/>
          <a:p>
            <a:r>
              <a:rPr lang="en-US">
                <a:solidFill>
                  <a:schemeClr val="bg1"/>
                </a:solidFill>
              </a:rPr>
              <a:t>HELPFUL LINKS FOR RESEARCH (FOR US)</a:t>
            </a:r>
          </a:p>
        </p:txBody>
      </p:sp>
      <p:sp>
        <p:nvSpPr>
          <p:cNvPr id="3" name="Content Placeholder 2">
            <a:extLst>
              <a:ext uri="{FF2B5EF4-FFF2-40B4-BE49-F238E27FC236}">
                <a16:creationId xmlns:a16="http://schemas.microsoft.com/office/drawing/2014/main" id="{50C6D5EC-0083-2531-17DB-FF8534CB914C}"/>
              </a:ext>
            </a:extLst>
          </p:cNvPr>
          <p:cNvSpPr>
            <a:spLocks noGrp="1"/>
          </p:cNvSpPr>
          <p:nvPr>
            <p:ph idx="4294967295"/>
          </p:nvPr>
        </p:nvSpPr>
        <p:spPr>
          <a:xfrm>
            <a:off x="977900" y="1673225"/>
            <a:ext cx="10515600" cy="4351338"/>
          </a:xfrm>
        </p:spPr>
        <p:txBody>
          <a:bodyPr/>
          <a:lstStyle/>
          <a:p>
            <a:r>
              <a:rPr lang="en-US">
                <a:solidFill>
                  <a:schemeClr val="bg1"/>
                </a:solidFill>
                <a:hlinkClick r:id="rId3">
                  <a:extLst>
                    <a:ext uri="{A12FA001-AC4F-418D-AE19-62706E023703}">
                      <ahyp:hlinkClr xmlns:ahyp="http://schemas.microsoft.com/office/drawing/2018/hyperlinkcolor" val="tx"/>
                    </a:ext>
                  </a:extLst>
                </a:hlinkClick>
              </a:rPr>
              <a:t>https://www.visualcapitalist.com/sp/anticipating-the-driverless-future-of-vehicles/</a:t>
            </a:r>
            <a:endParaRPr lang="en-US">
              <a:solidFill>
                <a:schemeClr val="bg1"/>
              </a:solidFill>
            </a:endParaRPr>
          </a:p>
          <a:p>
            <a:r>
              <a:rPr lang="en-US">
                <a:solidFill>
                  <a:schemeClr val="bg1"/>
                </a:solidFill>
                <a:hlinkClick r:id="rId4">
                  <a:extLst>
                    <a:ext uri="{A12FA001-AC4F-418D-AE19-62706E023703}">
                      <ahyp:hlinkClr xmlns:ahyp="http://schemas.microsoft.com/office/drawing/2018/hyperlinkcolor" val="tx"/>
                    </a:ext>
                  </a:extLst>
                </a:hlinkClick>
              </a:rPr>
              <a:t>https://www.vox.com/recode/22700022/self-driving-autonomous-cars-trolley-problem-waymo-google-tesla</a:t>
            </a:r>
            <a:endParaRPr lang="en-US">
              <a:solidFill>
                <a:schemeClr val="bg1"/>
              </a:solidFill>
            </a:endParaRPr>
          </a:p>
          <a:p>
            <a:endParaRPr lang="en-US">
              <a:solidFill>
                <a:schemeClr val="bg1"/>
              </a:solidFill>
            </a:endParaRPr>
          </a:p>
          <a:p>
            <a:r>
              <a:rPr lang="en-US">
                <a:solidFill>
                  <a:schemeClr val="bg1"/>
                </a:solidFill>
              </a:rPr>
              <a:t>Did not talk about early mover advantage yet. Will Tech licensing nullify the effect of this advantage?</a:t>
            </a:r>
          </a:p>
          <a:p>
            <a:endParaRPr lang="en-US">
              <a:solidFill>
                <a:schemeClr val="bg1"/>
              </a:solidFill>
            </a:endParaRPr>
          </a:p>
        </p:txBody>
      </p:sp>
    </p:spTree>
    <p:extLst>
      <p:ext uri="{BB962C8B-B14F-4D97-AF65-F5344CB8AC3E}">
        <p14:creationId xmlns:p14="http://schemas.microsoft.com/office/powerpoint/2010/main" val="3935676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507" name="Google Shape;507;p22"/>
          <p:cNvSpPr txBox="1">
            <a:spLocks noGrp="1"/>
          </p:cNvSpPr>
          <p:nvPr>
            <p:ph type="title" idx="4294967295"/>
          </p:nvPr>
        </p:nvSpPr>
        <p:spPr>
          <a:xfrm>
            <a:off x="707976" y="107735"/>
            <a:ext cx="11096625" cy="763587"/>
          </a:xfrm>
          <a:prstGeom prst="rect">
            <a:avLst/>
          </a:prstGeom>
        </p:spPr>
        <p:txBody>
          <a:bodyPr spcFirstLastPara="1" vert="horz" wrap="square" lIns="121900" tIns="121900" rIns="121900" bIns="121900" rtlCol="0" anchor="t" anchorCtr="0">
            <a:noAutofit/>
          </a:bodyPr>
          <a:lstStyle/>
          <a:p>
            <a:pPr algn="ctr">
              <a:spcBef>
                <a:spcPts val="0"/>
              </a:spcBef>
              <a:buClr>
                <a:schemeClr val="dk1"/>
              </a:buClr>
              <a:buSzPts val="1100"/>
            </a:pPr>
            <a:r>
              <a:rPr lang="en-US" sz="4000" b="1">
                <a:solidFill>
                  <a:schemeClr val="bg1"/>
                </a:solidFill>
                <a:latin typeface="Verdana" panose="020B0604030504040204" pitchFamily="34" charset="0"/>
                <a:ea typeface="Verdana" panose="020B0604030504040204" pitchFamily="34" charset="0"/>
              </a:rPr>
              <a:t>HISTORY</a:t>
            </a:r>
          </a:p>
        </p:txBody>
      </p:sp>
      <p:sp>
        <p:nvSpPr>
          <p:cNvPr id="51" name="TextBox 50">
            <a:extLst>
              <a:ext uri="{FF2B5EF4-FFF2-40B4-BE49-F238E27FC236}">
                <a16:creationId xmlns:a16="http://schemas.microsoft.com/office/drawing/2014/main" id="{FE92BE19-9D40-5208-14E9-0ABB9264D607}"/>
              </a:ext>
            </a:extLst>
          </p:cNvPr>
          <p:cNvSpPr txBox="1"/>
          <p:nvPr/>
        </p:nvSpPr>
        <p:spPr>
          <a:xfrm>
            <a:off x="2376688" y="5517929"/>
            <a:ext cx="1821411" cy="954107"/>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i="0">
                <a:solidFill>
                  <a:schemeClr val="accent2"/>
                </a:solidFill>
                <a:effectLst/>
                <a:latin typeface="Verdana" panose="020B0604030504040204" pitchFamily="34" charset="0"/>
                <a:ea typeface="Verdana" panose="020B0604030504040204" pitchFamily="34" charset="0"/>
              </a:rPr>
              <a:t>First fully autonomous ride on public roads</a:t>
            </a:r>
          </a:p>
        </p:txBody>
      </p:sp>
      <p:sp>
        <p:nvSpPr>
          <p:cNvPr id="52" name="TextBox 51">
            <a:extLst>
              <a:ext uri="{FF2B5EF4-FFF2-40B4-BE49-F238E27FC236}">
                <a16:creationId xmlns:a16="http://schemas.microsoft.com/office/drawing/2014/main" id="{ECFAA077-7916-C6BE-91B0-D5167DE252C9}"/>
              </a:ext>
            </a:extLst>
          </p:cNvPr>
          <p:cNvSpPr txBox="1"/>
          <p:nvPr/>
        </p:nvSpPr>
        <p:spPr>
          <a:xfrm>
            <a:off x="959260" y="959556"/>
            <a:ext cx="1930487" cy="954107"/>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i="0">
                <a:solidFill>
                  <a:schemeClr val="accent4"/>
                </a:solidFill>
                <a:effectLst/>
                <a:latin typeface="Verdana" panose="020B0604030504040204" pitchFamily="34" charset="0"/>
                <a:ea typeface="Verdana" panose="020B0604030504040204" pitchFamily="34" charset="0"/>
              </a:rPr>
              <a:t>The Google self-driving car project begins</a:t>
            </a:r>
          </a:p>
          <a:p>
            <a:pPr algn="ctr"/>
            <a:endParaRPr lang="en-IN" sz="1400" b="1">
              <a:solidFill>
                <a:schemeClr val="accent4"/>
              </a:solidFill>
              <a:latin typeface="Verdana" panose="020B0604030504040204" pitchFamily="34" charset="0"/>
              <a:ea typeface="Verdana" panose="020B0604030504040204" pitchFamily="34" charset="0"/>
              <a:cs typeface="Calibri"/>
            </a:endParaRPr>
          </a:p>
        </p:txBody>
      </p:sp>
      <p:sp>
        <p:nvSpPr>
          <p:cNvPr id="53" name="TextBox 52">
            <a:extLst>
              <a:ext uri="{FF2B5EF4-FFF2-40B4-BE49-F238E27FC236}">
                <a16:creationId xmlns:a16="http://schemas.microsoft.com/office/drawing/2014/main" id="{D19C66B2-5901-1847-5D0B-3D515E61EF5F}"/>
              </a:ext>
            </a:extLst>
          </p:cNvPr>
          <p:cNvSpPr txBox="1"/>
          <p:nvPr/>
        </p:nvSpPr>
        <p:spPr>
          <a:xfrm>
            <a:off x="3121786" y="912948"/>
            <a:ext cx="3270855" cy="73866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i="0">
                <a:solidFill>
                  <a:schemeClr val="accent4"/>
                </a:solidFill>
                <a:effectLst/>
                <a:latin typeface="Verdana" panose="020B0604030504040204" pitchFamily="34" charset="0"/>
                <a:ea typeface="Verdana" panose="020B0604030504040204" pitchFamily="34" charset="0"/>
              </a:rPr>
              <a:t>Waymo becomes an </a:t>
            </a:r>
            <a:r>
              <a:rPr lang="en-US" sz="1400" b="1">
                <a:solidFill>
                  <a:schemeClr val="accent4"/>
                </a:solidFill>
                <a:latin typeface="Verdana" panose="020B0604030504040204" pitchFamily="34" charset="0"/>
                <a:ea typeface="Verdana" panose="020B0604030504040204" pitchFamily="34" charset="0"/>
              </a:rPr>
              <a:t>independent,</a:t>
            </a:r>
            <a:r>
              <a:rPr lang="en-US" sz="1400" b="1" i="0">
                <a:solidFill>
                  <a:schemeClr val="accent4"/>
                </a:solidFill>
                <a:effectLst/>
                <a:latin typeface="Verdana" panose="020B0604030504040204" pitchFamily="34" charset="0"/>
                <a:ea typeface="Verdana" panose="020B0604030504040204" pitchFamily="34" charset="0"/>
              </a:rPr>
              <a:t> autonomous driving technology company</a:t>
            </a:r>
          </a:p>
        </p:txBody>
      </p:sp>
      <p:sp>
        <p:nvSpPr>
          <p:cNvPr id="54" name="TextBox 53">
            <a:extLst>
              <a:ext uri="{FF2B5EF4-FFF2-40B4-BE49-F238E27FC236}">
                <a16:creationId xmlns:a16="http://schemas.microsoft.com/office/drawing/2014/main" id="{3EEC57E9-324E-F8CB-5EA8-412A2E473668}"/>
              </a:ext>
            </a:extLst>
          </p:cNvPr>
          <p:cNvSpPr txBox="1"/>
          <p:nvPr/>
        </p:nvSpPr>
        <p:spPr>
          <a:xfrm>
            <a:off x="4933564" y="5517929"/>
            <a:ext cx="1821411" cy="73866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i="0">
                <a:solidFill>
                  <a:schemeClr val="accent2"/>
                </a:solidFill>
                <a:effectLst/>
                <a:latin typeface="Verdana" panose="020B0604030504040204" pitchFamily="34" charset="0"/>
                <a:ea typeface="Verdana" panose="020B0604030504040204" pitchFamily="34" charset="0"/>
              </a:rPr>
              <a:t>Waymo's Early Rider Program begins</a:t>
            </a:r>
            <a:endParaRPr lang="en-IN" sz="1400" b="1">
              <a:solidFill>
                <a:schemeClr val="accent2"/>
              </a:solidFill>
              <a:latin typeface="Verdana" panose="020B0604030504040204" pitchFamily="34" charset="0"/>
              <a:ea typeface="Verdana" panose="020B0604030504040204" pitchFamily="34" charset="0"/>
              <a:cs typeface="Calibri"/>
            </a:endParaRPr>
          </a:p>
        </p:txBody>
      </p:sp>
      <p:sp>
        <p:nvSpPr>
          <p:cNvPr id="55" name="TextBox 54">
            <a:extLst>
              <a:ext uri="{FF2B5EF4-FFF2-40B4-BE49-F238E27FC236}">
                <a16:creationId xmlns:a16="http://schemas.microsoft.com/office/drawing/2014/main" id="{ECE9904D-56B6-6ACF-477D-45B9617B70D4}"/>
              </a:ext>
            </a:extLst>
          </p:cNvPr>
          <p:cNvSpPr txBox="1"/>
          <p:nvPr/>
        </p:nvSpPr>
        <p:spPr>
          <a:xfrm>
            <a:off x="6125679" y="912948"/>
            <a:ext cx="1933522" cy="73866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i="0">
                <a:solidFill>
                  <a:schemeClr val="accent4"/>
                </a:solidFill>
                <a:effectLst/>
                <a:latin typeface="Verdana" panose="020B0604030504040204" pitchFamily="34" charset="0"/>
                <a:ea typeface="Verdana" panose="020B0604030504040204" pitchFamily="34" charset="0"/>
              </a:rPr>
              <a:t>Waymo One launches in Phoenix</a:t>
            </a:r>
          </a:p>
        </p:txBody>
      </p:sp>
      <p:sp>
        <p:nvSpPr>
          <p:cNvPr id="56" name="TextBox 55">
            <a:extLst>
              <a:ext uri="{FF2B5EF4-FFF2-40B4-BE49-F238E27FC236}">
                <a16:creationId xmlns:a16="http://schemas.microsoft.com/office/drawing/2014/main" id="{ECB761EB-9819-4B76-CC36-13A99CB4F917}"/>
              </a:ext>
            </a:extLst>
          </p:cNvPr>
          <p:cNvSpPr txBox="1"/>
          <p:nvPr/>
        </p:nvSpPr>
        <p:spPr>
          <a:xfrm>
            <a:off x="7201342" y="5520128"/>
            <a:ext cx="2255121" cy="73866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i="0">
                <a:solidFill>
                  <a:schemeClr val="accent2"/>
                </a:solidFill>
                <a:effectLst/>
                <a:latin typeface="Verdana" panose="020B0604030504040204" pitchFamily="34" charset="0"/>
                <a:ea typeface="Verdana" panose="020B0604030504040204" pitchFamily="34" charset="0"/>
              </a:rPr>
              <a:t>Fully autonomous rides ramp up within Waymo One</a:t>
            </a:r>
          </a:p>
        </p:txBody>
      </p:sp>
      <p:sp>
        <p:nvSpPr>
          <p:cNvPr id="57" name="TextBox 56">
            <a:extLst>
              <a:ext uri="{FF2B5EF4-FFF2-40B4-BE49-F238E27FC236}">
                <a16:creationId xmlns:a16="http://schemas.microsoft.com/office/drawing/2014/main" id="{44A96FBB-A5AA-8B33-B956-613D2627E8FC}"/>
              </a:ext>
            </a:extLst>
          </p:cNvPr>
          <p:cNvSpPr txBox="1"/>
          <p:nvPr/>
        </p:nvSpPr>
        <p:spPr>
          <a:xfrm>
            <a:off x="8109373" y="805226"/>
            <a:ext cx="3137807" cy="954107"/>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i="0">
                <a:solidFill>
                  <a:schemeClr val="accent4"/>
                </a:solidFill>
                <a:effectLst/>
                <a:latin typeface="Verdana" panose="020B0604030504040204" pitchFamily="34" charset="0"/>
                <a:ea typeface="Verdana" panose="020B0604030504040204" pitchFamily="34" charset="0"/>
              </a:rPr>
              <a:t>Opened our fully autonomous, rider-only service to members of the public in Metro Phoenix</a:t>
            </a:r>
          </a:p>
        </p:txBody>
      </p:sp>
      <p:sp>
        <p:nvSpPr>
          <p:cNvPr id="58" name="TextBox 57">
            <a:extLst>
              <a:ext uri="{FF2B5EF4-FFF2-40B4-BE49-F238E27FC236}">
                <a16:creationId xmlns:a16="http://schemas.microsoft.com/office/drawing/2014/main" id="{734FF98E-6C85-78BA-D7CC-B5DEEC0D7A75}"/>
              </a:ext>
            </a:extLst>
          </p:cNvPr>
          <p:cNvSpPr txBox="1"/>
          <p:nvPr/>
        </p:nvSpPr>
        <p:spPr>
          <a:xfrm>
            <a:off x="9795512" y="5518648"/>
            <a:ext cx="2255121" cy="738664"/>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400" b="1" i="0">
                <a:solidFill>
                  <a:schemeClr val="accent2"/>
                </a:solidFill>
                <a:effectLst/>
                <a:latin typeface="Verdana" panose="020B0604030504040204" pitchFamily="34" charset="0"/>
                <a:ea typeface="Verdana" panose="020B0604030504040204" pitchFamily="34" charset="0"/>
              </a:rPr>
              <a:t>Waymo’s SF Trusted Tester research program begins</a:t>
            </a:r>
          </a:p>
        </p:txBody>
      </p:sp>
      <p:grpSp>
        <p:nvGrpSpPr>
          <p:cNvPr id="45" name="Google Shape;124;p16">
            <a:extLst>
              <a:ext uri="{FF2B5EF4-FFF2-40B4-BE49-F238E27FC236}">
                <a16:creationId xmlns:a16="http://schemas.microsoft.com/office/drawing/2014/main" id="{C42B32B0-852C-D26B-AC49-A1184E401FD9}"/>
              </a:ext>
            </a:extLst>
          </p:cNvPr>
          <p:cNvGrpSpPr/>
          <p:nvPr/>
        </p:nvGrpSpPr>
        <p:grpSpPr>
          <a:xfrm>
            <a:off x="6125679" y="1888323"/>
            <a:ext cx="1417429" cy="2200700"/>
            <a:chOff x="3460550" y="1382375"/>
            <a:chExt cx="1240050" cy="1650525"/>
          </a:xfrm>
        </p:grpSpPr>
        <p:sp>
          <p:nvSpPr>
            <p:cNvPr id="49" name="Google Shape;125;p16">
              <a:extLst>
                <a:ext uri="{FF2B5EF4-FFF2-40B4-BE49-F238E27FC236}">
                  <a16:creationId xmlns:a16="http://schemas.microsoft.com/office/drawing/2014/main" id="{7C6CA1CC-6059-6691-0DA0-5BD1148B7D25}"/>
                </a:ext>
              </a:extLst>
            </p:cNvPr>
            <p:cNvSpPr/>
            <p:nvPr/>
          </p:nvSpPr>
          <p:spPr>
            <a:xfrm>
              <a:off x="4286550" y="1382375"/>
              <a:ext cx="230100" cy="1119800"/>
            </a:xfrm>
            <a:custGeom>
              <a:avLst/>
              <a:gdLst/>
              <a:ahLst/>
              <a:cxnLst/>
              <a:rect l="l" t="t" r="r" b="b"/>
              <a:pathLst>
                <a:path w="9204" h="44792" extrusionOk="0">
                  <a:moveTo>
                    <a:pt x="0" y="1"/>
                  </a:moveTo>
                  <a:lnTo>
                    <a:pt x="0" y="33291"/>
                  </a:lnTo>
                  <a:cubicBezTo>
                    <a:pt x="0" y="38244"/>
                    <a:pt x="2810" y="42649"/>
                    <a:pt x="7097" y="44792"/>
                  </a:cubicBezTo>
                  <a:lnTo>
                    <a:pt x="9204" y="44792"/>
                  </a:lnTo>
                  <a:lnTo>
                    <a:pt x="9204" y="43328"/>
                  </a:lnTo>
                  <a:cubicBezTo>
                    <a:pt x="5025" y="41804"/>
                    <a:pt x="2179" y="37827"/>
                    <a:pt x="2179" y="33291"/>
                  </a:cubicBezTo>
                  <a:lnTo>
                    <a:pt x="2179" y="1"/>
                  </a:lnTo>
                  <a:close/>
                </a:path>
              </a:pathLst>
            </a:custGeom>
            <a:solidFill>
              <a:srgbClr val="869FB2"/>
            </a:solidFill>
            <a:ln>
              <a:noFill/>
            </a:ln>
          </p:spPr>
          <p:txBody>
            <a:bodyPr spcFirstLastPara="1" wrap="square" lIns="121900" tIns="121900" rIns="121900" bIns="121900" anchor="ctr" anchorCtr="0">
              <a:noAutofit/>
            </a:bodyPr>
            <a:lstStyle/>
            <a:p>
              <a:endParaRPr>
                <a:solidFill>
                  <a:schemeClr val="bg1"/>
                </a:solidFill>
                <a:latin typeface="Verdana" panose="020B0604030504040204" pitchFamily="34" charset="0"/>
                <a:ea typeface="Verdana" panose="020B0604030504040204" pitchFamily="34" charset="0"/>
              </a:endParaRPr>
            </a:p>
          </p:txBody>
        </p:sp>
        <p:sp>
          <p:nvSpPr>
            <p:cNvPr id="50" name="Google Shape;126;p16">
              <a:extLst>
                <a:ext uri="{FF2B5EF4-FFF2-40B4-BE49-F238E27FC236}">
                  <a16:creationId xmlns:a16="http://schemas.microsoft.com/office/drawing/2014/main" id="{7688302C-FD6F-0F39-8C39-E084AC8182ED}"/>
                </a:ext>
              </a:extLst>
            </p:cNvPr>
            <p:cNvSpPr/>
            <p:nvPr/>
          </p:nvSpPr>
          <p:spPr>
            <a:xfrm>
              <a:off x="3460550" y="2443825"/>
              <a:ext cx="1240050" cy="589075"/>
            </a:xfrm>
            <a:custGeom>
              <a:avLst/>
              <a:gdLst/>
              <a:ahLst/>
              <a:cxnLst/>
              <a:rect l="l" t="t" r="r" b="b"/>
              <a:pathLst>
                <a:path w="49602" h="23563" extrusionOk="0">
                  <a:moveTo>
                    <a:pt x="1" y="0"/>
                  </a:moveTo>
                  <a:cubicBezTo>
                    <a:pt x="4620" y="1917"/>
                    <a:pt x="7871" y="6477"/>
                    <a:pt x="7871" y="11788"/>
                  </a:cubicBezTo>
                  <a:cubicBezTo>
                    <a:pt x="7871" y="17098"/>
                    <a:pt x="4620" y="21646"/>
                    <a:pt x="1" y="23563"/>
                  </a:cubicBezTo>
                  <a:lnTo>
                    <a:pt x="37827" y="23563"/>
                  </a:lnTo>
                  <a:cubicBezTo>
                    <a:pt x="44328" y="23563"/>
                    <a:pt x="49602" y="18288"/>
                    <a:pt x="49602" y="11788"/>
                  </a:cubicBezTo>
                  <a:cubicBezTo>
                    <a:pt x="49602" y="5275"/>
                    <a:pt x="44328" y="0"/>
                    <a:pt x="37827" y="0"/>
                  </a:cubicBezTo>
                  <a:close/>
                </a:path>
              </a:pathLst>
            </a:custGeom>
            <a:solidFill>
              <a:srgbClr val="869FB2"/>
            </a:solidFill>
            <a:ln>
              <a:noFill/>
            </a:ln>
          </p:spPr>
          <p:txBody>
            <a:bodyPr spcFirstLastPara="1" wrap="square" lIns="121900" tIns="121900" rIns="121900" bIns="121900" anchor="ctr" anchorCtr="0">
              <a:noAutofit/>
            </a:bodyPr>
            <a:lstStyle/>
            <a:p>
              <a:pPr algn="ctr"/>
              <a:r>
                <a:rPr lang="en">
                  <a:solidFill>
                    <a:schemeClr val="bg1"/>
                  </a:solidFill>
                  <a:latin typeface="Verdana" panose="020B0604030504040204" pitchFamily="34" charset="0"/>
                  <a:ea typeface="Verdana" panose="020B0604030504040204" pitchFamily="34" charset="0"/>
                  <a:cs typeface="Fira Sans Extra Condensed"/>
                  <a:sym typeface="Fira Sans Extra Condensed"/>
                </a:rPr>
                <a:t>2018</a:t>
              </a:r>
              <a:endParaRPr>
                <a:solidFill>
                  <a:schemeClr val="bg1"/>
                </a:solidFill>
                <a:latin typeface="Verdana" panose="020B0604030504040204" pitchFamily="34" charset="0"/>
                <a:ea typeface="Verdana" panose="020B0604030504040204" pitchFamily="34" charset="0"/>
                <a:cs typeface="Fira Sans Extra Condensed"/>
                <a:sym typeface="Fira Sans Extra Condensed"/>
              </a:endParaRPr>
            </a:p>
          </p:txBody>
        </p:sp>
      </p:grpSp>
      <p:grpSp>
        <p:nvGrpSpPr>
          <p:cNvPr id="501" name="Google Shape;132;p16">
            <a:extLst>
              <a:ext uri="{FF2B5EF4-FFF2-40B4-BE49-F238E27FC236}">
                <a16:creationId xmlns:a16="http://schemas.microsoft.com/office/drawing/2014/main" id="{29CA3718-05D2-090F-E524-A91600E17DFF}"/>
              </a:ext>
            </a:extLst>
          </p:cNvPr>
          <p:cNvGrpSpPr/>
          <p:nvPr/>
        </p:nvGrpSpPr>
        <p:grpSpPr>
          <a:xfrm>
            <a:off x="8719005" y="1888322"/>
            <a:ext cx="1417432" cy="2200700"/>
            <a:chOff x="5831075" y="1382375"/>
            <a:chExt cx="1240375" cy="1650525"/>
          </a:xfrm>
        </p:grpSpPr>
        <p:sp>
          <p:nvSpPr>
            <p:cNvPr id="502" name="Google Shape;133;p16">
              <a:extLst>
                <a:ext uri="{FF2B5EF4-FFF2-40B4-BE49-F238E27FC236}">
                  <a16:creationId xmlns:a16="http://schemas.microsoft.com/office/drawing/2014/main" id="{C4E0D1E1-8878-B961-8A26-62EEB7E65AE9}"/>
                </a:ext>
              </a:extLst>
            </p:cNvPr>
            <p:cNvSpPr/>
            <p:nvPr/>
          </p:nvSpPr>
          <p:spPr>
            <a:xfrm>
              <a:off x="6657075" y="1382375"/>
              <a:ext cx="230425" cy="1119800"/>
            </a:xfrm>
            <a:custGeom>
              <a:avLst/>
              <a:gdLst/>
              <a:ahLst/>
              <a:cxnLst/>
              <a:rect l="l" t="t" r="r" b="b"/>
              <a:pathLst>
                <a:path w="9217" h="44792" extrusionOk="0">
                  <a:moveTo>
                    <a:pt x="1" y="1"/>
                  </a:moveTo>
                  <a:lnTo>
                    <a:pt x="1" y="33291"/>
                  </a:lnTo>
                  <a:cubicBezTo>
                    <a:pt x="1" y="38244"/>
                    <a:pt x="2823" y="42649"/>
                    <a:pt x="7097" y="44792"/>
                  </a:cubicBezTo>
                  <a:lnTo>
                    <a:pt x="9216" y="44792"/>
                  </a:lnTo>
                  <a:lnTo>
                    <a:pt x="9216" y="43328"/>
                  </a:lnTo>
                  <a:cubicBezTo>
                    <a:pt x="5025" y="41804"/>
                    <a:pt x="2192" y="37827"/>
                    <a:pt x="2192" y="33291"/>
                  </a:cubicBezTo>
                  <a:lnTo>
                    <a:pt x="2192" y="1"/>
                  </a:lnTo>
                  <a:close/>
                </a:path>
              </a:pathLst>
            </a:custGeom>
            <a:solidFill>
              <a:srgbClr val="FCBD24"/>
            </a:solidFill>
            <a:ln>
              <a:noFill/>
            </a:ln>
          </p:spPr>
          <p:txBody>
            <a:bodyPr spcFirstLastPara="1" wrap="square" lIns="121900" tIns="121900" rIns="121900" bIns="121900" anchor="ctr" anchorCtr="0">
              <a:noAutofit/>
            </a:bodyPr>
            <a:lstStyle/>
            <a:p>
              <a:endParaRPr>
                <a:solidFill>
                  <a:schemeClr val="bg1"/>
                </a:solidFill>
                <a:latin typeface="Verdana" panose="020B0604030504040204" pitchFamily="34" charset="0"/>
                <a:ea typeface="Verdana" panose="020B0604030504040204" pitchFamily="34" charset="0"/>
              </a:endParaRPr>
            </a:p>
          </p:txBody>
        </p:sp>
        <p:sp>
          <p:nvSpPr>
            <p:cNvPr id="503" name="Google Shape;134;p16">
              <a:extLst>
                <a:ext uri="{FF2B5EF4-FFF2-40B4-BE49-F238E27FC236}">
                  <a16:creationId xmlns:a16="http://schemas.microsoft.com/office/drawing/2014/main" id="{0817C17D-A3A1-B675-A3C6-A4DF96060C7C}"/>
                </a:ext>
              </a:extLst>
            </p:cNvPr>
            <p:cNvSpPr/>
            <p:nvPr/>
          </p:nvSpPr>
          <p:spPr>
            <a:xfrm>
              <a:off x="5831075" y="2443825"/>
              <a:ext cx="1240375" cy="589075"/>
            </a:xfrm>
            <a:custGeom>
              <a:avLst/>
              <a:gdLst/>
              <a:ahLst/>
              <a:cxnLst/>
              <a:rect l="l" t="t" r="r" b="b"/>
              <a:pathLst>
                <a:path w="49615" h="23563" extrusionOk="0">
                  <a:moveTo>
                    <a:pt x="1" y="0"/>
                  </a:moveTo>
                  <a:cubicBezTo>
                    <a:pt x="4621" y="1917"/>
                    <a:pt x="7871" y="6477"/>
                    <a:pt x="7871" y="11788"/>
                  </a:cubicBezTo>
                  <a:cubicBezTo>
                    <a:pt x="7871" y="17098"/>
                    <a:pt x="4621" y="21646"/>
                    <a:pt x="1" y="23563"/>
                  </a:cubicBezTo>
                  <a:lnTo>
                    <a:pt x="37827" y="23563"/>
                  </a:lnTo>
                  <a:cubicBezTo>
                    <a:pt x="44340" y="23563"/>
                    <a:pt x="49614" y="18288"/>
                    <a:pt x="49614" y="11788"/>
                  </a:cubicBezTo>
                  <a:cubicBezTo>
                    <a:pt x="49614" y="5275"/>
                    <a:pt x="44340" y="0"/>
                    <a:pt x="37827" y="0"/>
                  </a:cubicBezTo>
                  <a:close/>
                </a:path>
              </a:pathLst>
            </a:custGeom>
            <a:solidFill>
              <a:srgbClr val="FCBD24"/>
            </a:solidFill>
            <a:ln>
              <a:noFill/>
            </a:ln>
          </p:spPr>
          <p:txBody>
            <a:bodyPr spcFirstLastPara="1" wrap="square" lIns="121900" tIns="121900" rIns="121900" bIns="121900" anchor="ctr" anchorCtr="0">
              <a:noAutofit/>
            </a:bodyPr>
            <a:lstStyle/>
            <a:p>
              <a:pPr algn="ctr"/>
              <a:r>
                <a:rPr lang="en">
                  <a:solidFill>
                    <a:schemeClr val="bg1"/>
                  </a:solidFill>
                  <a:latin typeface="Verdana" panose="020B0604030504040204" pitchFamily="34" charset="0"/>
                  <a:ea typeface="Verdana" panose="020B0604030504040204" pitchFamily="34" charset="0"/>
                  <a:cs typeface="Fira Sans Extra Condensed"/>
                  <a:sym typeface="Fira Sans Extra Condensed"/>
                </a:rPr>
                <a:t>2020</a:t>
              </a:r>
              <a:endParaRPr>
                <a:solidFill>
                  <a:schemeClr val="bg1"/>
                </a:solidFill>
                <a:latin typeface="Verdana" panose="020B0604030504040204" pitchFamily="34" charset="0"/>
                <a:ea typeface="Verdana" panose="020B0604030504040204" pitchFamily="34" charset="0"/>
                <a:cs typeface="Fira Sans Extra Condensed"/>
                <a:sym typeface="Fira Sans Extra Condensed"/>
              </a:endParaRPr>
            </a:p>
          </p:txBody>
        </p:sp>
      </p:grpSp>
      <p:grpSp>
        <p:nvGrpSpPr>
          <p:cNvPr id="510" name="Google Shape;139;p16">
            <a:extLst>
              <a:ext uri="{FF2B5EF4-FFF2-40B4-BE49-F238E27FC236}">
                <a16:creationId xmlns:a16="http://schemas.microsoft.com/office/drawing/2014/main" id="{90B069BD-D195-02BA-28C4-0EAED2242753}"/>
              </a:ext>
            </a:extLst>
          </p:cNvPr>
          <p:cNvGrpSpPr/>
          <p:nvPr/>
        </p:nvGrpSpPr>
        <p:grpSpPr>
          <a:xfrm>
            <a:off x="4838863" y="3303589"/>
            <a:ext cx="1417431" cy="2226100"/>
            <a:chOff x="2275275" y="2443825"/>
            <a:chExt cx="1240075" cy="1669575"/>
          </a:xfrm>
        </p:grpSpPr>
        <p:sp>
          <p:nvSpPr>
            <p:cNvPr id="511" name="Google Shape;140;p16">
              <a:extLst>
                <a:ext uri="{FF2B5EF4-FFF2-40B4-BE49-F238E27FC236}">
                  <a16:creationId xmlns:a16="http://schemas.microsoft.com/office/drawing/2014/main" id="{F06CDD1A-71A9-E240-435F-122A6F99565C}"/>
                </a:ext>
              </a:extLst>
            </p:cNvPr>
            <p:cNvSpPr/>
            <p:nvPr/>
          </p:nvSpPr>
          <p:spPr>
            <a:xfrm>
              <a:off x="3035500" y="2993300"/>
              <a:ext cx="230100" cy="1120100"/>
            </a:xfrm>
            <a:custGeom>
              <a:avLst/>
              <a:gdLst/>
              <a:ahLst/>
              <a:cxnLst/>
              <a:rect l="l" t="t" r="r" b="b"/>
              <a:pathLst>
                <a:path w="9204" h="44804" extrusionOk="0">
                  <a:moveTo>
                    <a:pt x="7097" y="0"/>
                  </a:moveTo>
                  <a:cubicBezTo>
                    <a:pt x="2810" y="2143"/>
                    <a:pt x="0" y="6549"/>
                    <a:pt x="0" y="11514"/>
                  </a:cubicBezTo>
                  <a:lnTo>
                    <a:pt x="0" y="44803"/>
                  </a:lnTo>
                  <a:lnTo>
                    <a:pt x="2179" y="44803"/>
                  </a:lnTo>
                  <a:lnTo>
                    <a:pt x="2179" y="11514"/>
                  </a:lnTo>
                  <a:cubicBezTo>
                    <a:pt x="2179" y="6965"/>
                    <a:pt x="5025" y="2989"/>
                    <a:pt x="9204" y="1477"/>
                  </a:cubicBezTo>
                  <a:lnTo>
                    <a:pt x="9204" y="0"/>
                  </a:lnTo>
                  <a:close/>
                </a:path>
              </a:pathLst>
            </a:custGeom>
            <a:solidFill>
              <a:srgbClr val="5EB2FC"/>
            </a:solidFill>
            <a:ln>
              <a:noFill/>
            </a:ln>
          </p:spPr>
          <p:txBody>
            <a:bodyPr spcFirstLastPara="1" wrap="square" lIns="121900" tIns="121900" rIns="121900" bIns="121900" anchor="ctr" anchorCtr="0">
              <a:noAutofit/>
            </a:bodyPr>
            <a:lstStyle/>
            <a:p>
              <a:endParaRPr>
                <a:solidFill>
                  <a:schemeClr val="bg1"/>
                </a:solidFill>
                <a:latin typeface="Verdana" panose="020B0604030504040204" pitchFamily="34" charset="0"/>
                <a:ea typeface="Verdana" panose="020B0604030504040204" pitchFamily="34" charset="0"/>
              </a:endParaRPr>
            </a:p>
          </p:txBody>
        </p:sp>
        <p:sp>
          <p:nvSpPr>
            <p:cNvPr id="512" name="Google Shape;141;p16">
              <a:extLst>
                <a:ext uri="{FF2B5EF4-FFF2-40B4-BE49-F238E27FC236}">
                  <a16:creationId xmlns:a16="http://schemas.microsoft.com/office/drawing/2014/main" id="{8783449E-BA4A-FFA7-7F1D-E0065658CF8F}"/>
                </a:ext>
              </a:extLst>
            </p:cNvPr>
            <p:cNvSpPr/>
            <p:nvPr/>
          </p:nvSpPr>
          <p:spPr>
            <a:xfrm>
              <a:off x="2275275" y="2443825"/>
              <a:ext cx="1240075" cy="589075"/>
            </a:xfrm>
            <a:custGeom>
              <a:avLst/>
              <a:gdLst/>
              <a:ahLst/>
              <a:cxnLst/>
              <a:rect l="l" t="t" r="r" b="b"/>
              <a:pathLst>
                <a:path w="49603" h="23563" extrusionOk="0">
                  <a:moveTo>
                    <a:pt x="1" y="0"/>
                  </a:moveTo>
                  <a:cubicBezTo>
                    <a:pt x="4621" y="1917"/>
                    <a:pt x="7871" y="6477"/>
                    <a:pt x="7871" y="11788"/>
                  </a:cubicBezTo>
                  <a:cubicBezTo>
                    <a:pt x="7871" y="17098"/>
                    <a:pt x="4621" y="21646"/>
                    <a:pt x="1" y="23563"/>
                  </a:cubicBezTo>
                  <a:lnTo>
                    <a:pt x="37827" y="23563"/>
                  </a:lnTo>
                  <a:cubicBezTo>
                    <a:pt x="44328" y="23563"/>
                    <a:pt x="49602" y="18288"/>
                    <a:pt x="49602" y="11788"/>
                  </a:cubicBezTo>
                  <a:cubicBezTo>
                    <a:pt x="49602" y="5275"/>
                    <a:pt x="44328" y="0"/>
                    <a:pt x="37827" y="0"/>
                  </a:cubicBezTo>
                  <a:close/>
                </a:path>
              </a:pathLst>
            </a:custGeom>
            <a:solidFill>
              <a:srgbClr val="5EB2FC"/>
            </a:solidFill>
            <a:ln>
              <a:noFill/>
            </a:ln>
          </p:spPr>
          <p:txBody>
            <a:bodyPr spcFirstLastPara="1" wrap="square" lIns="121900" tIns="121900" rIns="121900" bIns="121900" anchor="ctr" anchorCtr="0">
              <a:noAutofit/>
            </a:bodyPr>
            <a:lstStyle/>
            <a:p>
              <a:pPr algn="ctr"/>
              <a:r>
                <a:rPr lang="en">
                  <a:solidFill>
                    <a:schemeClr val="bg1"/>
                  </a:solidFill>
                  <a:latin typeface="Verdana" panose="020B0604030504040204" pitchFamily="34" charset="0"/>
                  <a:ea typeface="Verdana" panose="020B0604030504040204" pitchFamily="34" charset="0"/>
                  <a:cs typeface="Fira Sans Extra Condensed"/>
                  <a:sym typeface="Fira Sans Extra Condensed"/>
                </a:rPr>
                <a:t>2017</a:t>
              </a:r>
              <a:endParaRPr>
                <a:solidFill>
                  <a:schemeClr val="bg1"/>
                </a:solidFill>
                <a:latin typeface="Verdana" panose="020B0604030504040204" pitchFamily="34" charset="0"/>
                <a:ea typeface="Verdana" panose="020B0604030504040204" pitchFamily="34" charset="0"/>
                <a:cs typeface="Fira Sans Extra Condensed"/>
                <a:sym typeface="Fira Sans Extra Condensed"/>
              </a:endParaRPr>
            </a:p>
          </p:txBody>
        </p:sp>
      </p:grpSp>
      <p:grpSp>
        <p:nvGrpSpPr>
          <p:cNvPr id="517" name="Google Shape;146;p16">
            <a:extLst>
              <a:ext uri="{FF2B5EF4-FFF2-40B4-BE49-F238E27FC236}">
                <a16:creationId xmlns:a16="http://schemas.microsoft.com/office/drawing/2014/main" id="{9776F93F-F8B0-5D8F-0292-5C172392C0E4}"/>
              </a:ext>
            </a:extLst>
          </p:cNvPr>
          <p:cNvGrpSpPr/>
          <p:nvPr/>
        </p:nvGrpSpPr>
        <p:grpSpPr>
          <a:xfrm>
            <a:off x="7424221" y="3303589"/>
            <a:ext cx="1417430" cy="2226100"/>
            <a:chOff x="4645825" y="2443825"/>
            <a:chExt cx="1240350" cy="1669575"/>
          </a:xfrm>
        </p:grpSpPr>
        <p:sp>
          <p:nvSpPr>
            <p:cNvPr id="518" name="Google Shape;147;p16">
              <a:extLst>
                <a:ext uri="{FF2B5EF4-FFF2-40B4-BE49-F238E27FC236}">
                  <a16:creationId xmlns:a16="http://schemas.microsoft.com/office/drawing/2014/main" id="{53404718-B261-AAB9-A469-A0BF97946F6F}"/>
                </a:ext>
              </a:extLst>
            </p:cNvPr>
            <p:cNvSpPr/>
            <p:nvPr/>
          </p:nvSpPr>
          <p:spPr>
            <a:xfrm>
              <a:off x="5409300" y="2993300"/>
              <a:ext cx="230125" cy="1120100"/>
            </a:xfrm>
            <a:custGeom>
              <a:avLst/>
              <a:gdLst/>
              <a:ahLst/>
              <a:cxnLst/>
              <a:rect l="l" t="t" r="r" b="b"/>
              <a:pathLst>
                <a:path w="9205" h="44804" extrusionOk="0">
                  <a:moveTo>
                    <a:pt x="7097" y="0"/>
                  </a:moveTo>
                  <a:cubicBezTo>
                    <a:pt x="2811" y="2143"/>
                    <a:pt x="1" y="6549"/>
                    <a:pt x="1" y="11514"/>
                  </a:cubicBezTo>
                  <a:lnTo>
                    <a:pt x="1" y="44803"/>
                  </a:lnTo>
                  <a:lnTo>
                    <a:pt x="2180" y="44803"/>
                  </a:lnTo>
                  <a:lnTo>
                    <a:pt x="2180" y="11514"/>
                  </a:lnTo>
                  <a:cubicBezTo>
                    <a:pt x="2180" y="6965"/>
                    <a:pt x="5025" y="2989"/>
                    <a:pt x="9204" y="1477"/>
                  </a:cubicBezTo>
                  <a:lnTo>
                    <a:pt x="9204" y="0"/>
                  </a:lnTo>
                  <a:close/>
                </a:path>
              </a:pathLst>
            </a:custGeom>
            <a:solidFill>
              <a:srgbClr val="00E89D"/>
            </a:solidFill>
            <a:ln>
              <a:noFill/>
            </a:ln>
          </p:spPr>
          <p:txBody>
            <a:bodyPr spcFirstLastPara="1" wrap="square" lIns="121900" tIns="121900" rIns="121900" bIns="121900" anchor="ctr" anchorCtr="0">
              <a:noAutofit/>
            </a:bodyPr>
            <a:lstStyle/>
            <a:p>
              <a:endParaRPr>
                <a:solidFill>
                  <a:schemeClr val="bg1"/>
                </a:solidFill>
                <a:latin typeface="Verdana" panose="020B0604030504040204" pitchFamily="34" charset="0"/>
                <a:ea typeface="Verdana" panose="020B0604030504040204" pitchFamily="34" charset="0"/>
              </a:endParaRPr>
            </a:p>
          </p:txBody>
        </p:sp>
        <p:sp>
          <p:nvSpPr>
            <p:cNvPr id="519" name="Google Shape;148;p16">
              <a:extLst>
                <a:ext uri="{FF2B5EF4-FFF2-40B4-BE49-F238E27FC236}">
                  <a16:creationId xmlns:a16="http://schemas.microsoft.com/office/drawing/2014/main" id="{A23F7D3D-9FA4-EFC9-1C42-5777E010410B}"/>
                </a:ext>
              </a:extLst>
            </p:cNvPr>
            <p:cNvSpPr/>
            <p:nvPr/>
          </p:nvSpPr>
          <p:spPr>
            <a:xfrm>
              <a:off x="4645825" y="2443825"/>
              <a:ext cx="1240350" cy="589075"/>
            </a:xfrm>
            <a:custGeom>
              <a:avLst/>
              <a:gdLst/>
              <a:ahLst/>
              <a:cxnLst/>
              <a:rect l="l" t="t" r="r" b="b"/>
              <a:pathLst>
                <a:path w="49614" h="23563" extrusionOk="0">
                  <a:moveTo>
                    <a:pt x="0" y="0"/>
                  </a:moveTo>
                  <a:cubicBezTo>
                    <a:pt x="4620" y="1917"/>
                    <a:pt x="7870" y="6477"/>
                    <a:pt x="7870" y="11788"/>
                  </a:cubicBezTo>
                  <a:cubicBezTo>
                    <a:pt x="7870" y="17098"/>
                    <a:pt x="4620" y="21646"/>
                    <a:pt x="0" y="23563"/>
                  </a:cubicBezTo>
                  <a:lnTo>
                    <a:pt x="37826" y="23563"/>
                  </a:lnTo>
                  <a:cubicBezTo>
                    <a:pt x="44339" y="23563"/>
                    <a:pt x="49614" y="18288"/>
                    <a:pt x="49614" y="11788"/>
                  </a:cubicBezTo>
                  <a:cubicBezTo>
                    <a:pt x="49614" y="5275"/>
                    <a:pt x="44339" y="0"/>
                    <a:pt x="37826" y="0"/>
                  </a:cubicBezTo>
                  <a:close/>
                </a:path>
              </a:pathLst>
            </a:custGeom>
            <a:solidFill>
              <a:srgbClr val="00E89D"/>
            </a:solidFill>
            <a:ln>
              <a:noFill/>
            </a:ln>
          </p:spPr>
          <p:txBody>
            <a:bodyPr spcFirstLastPara="1" wrap="square" lIns="121900" tIns="121900" rIns="121900" bIns="121900" anchor="ctr" anchorCtr="0">
              <a:noAutofit/>
            </a:bodyPr>
            <a:lstStyle/>
            <a:p>
              <a:pPr algn="ctr"/>
              <a:r>
                <a:rPr lang="en">
                  <a:solidFill>
                    <a:schemeClr val="bg1"/>
                  </a:solidFill>
                  <a:latin typeface="Verdana" panose="020B0604030504040204" pitchFamily="34" charset="0"/>
                  <a:ea typeface="Verdana" panose="020B0604030504040204" pitchFamily="34" charset="0"/>
                  <a:cs typeface="Fira Sans Extra Condensed"/>
                  <a:sym typeface="Fira Sans Extra Condensed"/>
                </a:rPr>
                <a:t>2019</a:t>
              </a:r>
              <a:endParaRPr>
                <a:solidFill>
                  <a:schemeClr val="bg1"/>
                </a:solidFill>
                <a:latin typeface="Verdana" panose="020B0604030504040204" pitchFamily="34" charset="0"/>
                <a:ea typeface="Verdana" panose="020B0604030504040204" pitchFamily="34" charset="0"/>
                <a:cs typeface="Fira Sans Extra Condensed"/>
                <a:sym typeface="Fira Sans Extra Condensed"/>
              </a:endParaRPr>
            </a:p>
          </p:txBody>
        </p:sp>
      </p:grpSp>
      <p:grpSp>
        <p:nvGrpSpPr>
          <p:cNvPr id="527" name="Google Shape;156;p16">
            <a:extLst>
              <a:ext uri="{FF2B5EF4-FFF2-40B4-BE49-F238E27FC236}">
                <a16:creationId xmlns:a16="http://schemas.microsoft.com/office/drawing/2014/main" id="{844A0F45-9AC5-1F2C-083B-87C157C1B686}"/>
              </a:ext>
            </a:extLst>
          </p:cNvPr>
          <p:cNvGrpSpPr/>
          <p:nvPr/>
        </p:nvGrpSpPr>
        <p:grpSpPr>
          <a:xfrm>
            <a:off x="10022974" y="3303589"/>
            <a:ext cx="1417433" cy="2226100"/>
            <a:chOff x="7016350" y="2443825"/>
            <a:chExt cx="1240350" cy="1669575"/>
          </a:xfrm>
        </p:grpSpPr>
        <p:sp>
          <p:nvSpPr>
            <p:cNvPr id="528" name="Google Shape;157;p16">
              <a:extLst>
                <a:ext uri="{FF2B5EF4-FFF2-40B4-BE49-F238E27FC236}">
                  <a16:creationId xmlns:a16="http://schemas.microsoft.com/office/drawing/2014/main" id="{D4FD9941-B8C2-5DBE-7F1B-48CB475B42F5}"/>
                </a:ext>
              </a:extLst>
            </p:cNvPr>
            <p:cNvSpPr/>
            <p:nvPr/>
          </p:nvSpPr>
          <p:spPr>
            <a:xfrm>
              <a:off x="7779850" y="2993300"/>
              <a:ext cx="230100" cy="1120100"/>
            </a:xfrm>
            <a:custGeom>
              <a:avLst/>
              <a:gdLst/>
              <a:ahLst/>
              <a:cxnLst/>
              <a:rect l="l" t="t" r="r" b="b"/>
              <a:pathLst>
                <a:path w="9204" h="44804" extrusionOk="0">
                  <a:moveTo>
                    <a:pt x="7096" y="0"/>
                  </a:moveTo>
                  <a:cubicBezTo>
                    <a:pt x="2810" y="2143"/>
                    <a:pt x="0" y="6549"/>
                    <a:pt x="0" y="11514"/>
                  </a:cubicBezTo>
                  <a:lnTo>
                    <a:pt x="0" y="44803"/>
                  </a:lnTo>
                  <a:lnTo>
                    <a:pt x="2179" y="44803"/>
                  </a:lnTo>
                  <a:lnTo>
                    <a:pt x="2179" y="11514"/>
                  </a:lnTo>
                  <a:cubicBezTo>
                    <a:pt x="2179" y="6965"/>
                    <a:pt x="5025" y="2989"/>
                    <a:pt x="9204" y="1477"/>
                  </a:cubicBezTo>
                  <a:lnTo>
                    <a:pt x="9204" y="0"/>
                  </a:lnTo>
                  <a:close/>
                </a:path>
              </a:pathLst>
            </a:custGeom>
            <a:solidFill>
              <a:srgbClr val="EC3A3B"/>
            </a:solidFill>
            <a:ln>
              <a:noFill/>
            </a:ln>
          </p:spPr>
          <p:txBody>
            <a:bodyPr spcFirstLastPara="1" wrap="square" lIns="121900" tIns="121900" rIns="121900" bIns="121900" anchor="ctr" anchorCtr="0">
              <a:noAutofit/>
            </a:bodyPr>
            <a:lstStyle/>
            <a:p>
              <a:endParaRPr>
                <a:solidFill>
                  <a:schemeClr val="bg1"/>
                </a:solidFill>
                <a:latin typeface="Verdana" panose="020B0604030504040204" pitchFamily="34" charset="0"/>
                <a:ea typeface="Verdana" panose="020B0604030504040204" pitchFamily="34" charset="0"/>
              </a:endParaRPr>
            </a:p>
          </p:txBody>
        </p:sp>
        <p:sp>
          <p:nvSpPr>
            <p:cNvPr id="529" name="Google Shape;158;p16">
              <a:extLst>
                <a:ext uri="{FF2B5EF4-FFF2-40B4-BE49-F238E27FC236}">
                  <a16:creationId xmlns:a16="http://schemas.microsoft.com/office/drawing/2014/main" id="{112E99A4-E0DF-F3AD-AEB3-8605EE3F4C7D}"/>
                </a:ext>
              </a:extLst>
            </p:cNvPr>
            <p:cNvSpPr/>
            <p:nvPr/>
          </p:nvSpPr>
          <p:spPr>
            <a:xfrm>
              <a:off x="7016350" y="2443825"/>
              <a:ext cx="1240350" cy="589075"/>
            </a:xfrm>
            <a:custGeom>
              <a:avLst/>
              <a:gdLst/>
              <a:ahLst/>
              <a:cxnLst/>
              <a:rect l="l" t="t" r="r" b="b"/>
              <a:pathLst>
                <a:path w="49614" h="23563" extrusionOk="0">
                  <a:moveTo>
                    <a:pt x="1" y="0"/>
                  </a:moveTo>
                  <a:cubicBezTo>
                    <a:pt x="4620" y="1917"/>
                    <a:pt x="7871" y="6477"/>
                    <a:pt x="7871" y="11788"/>
                  </a:cubicBezTo>
                  <a:cubicBezTo>
                    <a:pt x="7871" y="17098"/>
                    <a:pt x="4620" y="21646"/>
                    <a:pt x="1" y="23563"/>
                  </a:cubicBezTo>
                  <a:lnTo>
                    <a:pt x="37827" y="23563"/>
                  </a:lnTo>
                  <a:cubicBezTo>
                    <a:pt x="44340" y="23563"/>
                    <a:pt x="49614" y="18288"/>
                    <a:pt x="49614" y="11788"/>
                  </a:cubicBezTo>
                  <a:cubicBezTo>
                    <a:pt x="49614" y="5275"/>
                    <a:pt x="44340" y="0"/>
                    <a:pt x="37827" y="0"/>
                  </a:cubicBezTo>
                  <a:close/>
                </a:path>
              </a:pathLst>
            </a:custGeom>
            <a:solidFill>
              <a:srgbClr val="EC3A3B"/>
            </a:solidFill>
            <a:ln>
              <a:noFill/>
            </a:ln>
          </p:spPr>
          <p:txBody>
            <a:bodyPr spcFirstLastPara="1" wrap="square" lIns="121900" tIns="121900" rIns="121900" bIns="121900" anchor="ctr" anchorCtr="0">
              <a:noAutofit/>
            </a:bodyPr>
            <a:lstStyle/>
            <a:p>
              <a:pPr algn="ctr"/>
              <a:r>
                <a:rPr lang="en">
                  <a:solidFill>
                    <a:schemeClr val="bg1"/>
                  </a:solidFill>
                  <a:latin typeface="Verdana" panose="020B0604030504040204" pitchFamily="34" charset="0"/>
                  <a:ea typeface="Verdana" panose="020B0604030504040204" pitchFamily="34" charset="0"/>
                  <a:cs typeface="Fira Sans Extra Condensed"/>
                  <a:sym typeface="Fira Sans Extra Condensed"/>
                </a:rPr>
                <a:t>2021</a:t>
              </a:r>
              <a:endParaRPr>
                <a:solidFill>
                  <a:schemeClr val="bg1"/>
                </a:solidFill>
                <a:latin typeface="Verdana" panose="020B0604030504040204" pitchFamily="34" charset="0"/>
                <a:ea typeface="Verdana" panose="020B0604030504040204" pitchFamily="34" charset="0"/>
                <a:cs typeface="Fira Sans Extra Condensed"/>
                <a:sym typeface="Fira Sans Extra Condensed"/>
              </a:endParaRPr>
            </a:p>
          </p:txBody>
        </p:sp>
      </p:grpSp>
      <p:grpSp>
        <p:nvGrpSpPr>
          <p:cNvPr id="586" name="Google Shape;117;p16">
            <a:extLst>
              <a:ext uri="{FF2B5EF4-FFF2-40B4-BE49-F238E27FC236}">
                <a16:creationId xmlns:a16="http://schemas.microsoft.com/office/drawing/2014/main" id="{AED81194-2013-5BC5-0959-CE342CC81D29}"/>
              </a:ext>
            </a:extLst>
          </p:cNvPr>
          <p:cNvGrpSpPr/>
          <p:nvPr/>
        </p:nvGrpSpPr>
        <p:grpSpPr>
          <a:xfrm>
            <a:off x="959258" y="1899611"/>
            <a:ext cx="1417426" cy="2200700"/>
            <a:chOff x="1192125" y="1382375"/>
            <a:chExt cx="1134375" cy="1650525"/>
          </a:xfrm>
        </p:grpSpPr>
        <p:sp>
          <p:nvSpPr>
            <p:cNvPr id="587" name="Google Shape;118;p16">
              <a:extLst>
                <a:ext uri="{FF2B5EF4-FFF2-40B4-BE49-F238E27FC236}">
                  <a16:creationId xmlns:a16="http://schemas.microsoft.com/office/drawing/2014/main" id="{7826A525-317D-07C4-5B89-69EC5A7FAA88}"/>
                </a:ext>
              </a:extLst>
            </p:cNvPr>
            <p:cNvSpPr/>
            <p:nvPr/>
          </p:nvSpPr>
          <p:spPr>
            <a:xfrm>
              <a:off x="1912750" y="1382375"/>
              <a:ext cx="230100" cy="1119800"/>
            </a:xfrm>
            <a:custGeom>
              <a:avLst/>
              <a:gdLst/>
              <a:ahLst/>
              <a:cxnLst/>
              <a:rect l="l" t="t" r="r" b="b"/>
              <a:pathLst>
                <a:path w="9204" h="44792" extrusionOk="0">
                  <a:moveTo>
                    <a:pt x="0" y="1"/>
                  </a:moveTo>
                  <a:lnTo>
                    <a:pt x="0" y="33291"/>
                  </a:lnTo>
                  <a:cubicBezTo>
                    <a:pt x="0" y="38244"/>
                    <a:pt x="2810" y="42649"/>
                    <a:pt x="7096" y="44792"/>
                  </a:cubicBezTo>
                  <a:lnTo>
                    <a:pt x="9204" y="44792"/>
                  </a:lnTo>
                  <a:lnTo>
                    <a:pt x="9204" y="43328"/>
                  </a:lnTo>
                  <a:cubicBezTo>
                    <a:pt x="5025" y="41804"/>
                    <a:pt x="2179" y="37827"/>
                    <a:pt x="2179" y="33291"/>
                  </a:cubicBezTo>
                  <a:lnTo>
                    <a:pt x="2179" y="1"/>
                  </a:lnTo>
                  <a:close/>
                </a:path>
              </a:pathLst>
            </a:custGeom>
            <a:solidFill>
              <a:srgbClr val="0078FF"/>
            </a:solidFill>
            <a:ln>
              <a:noFill/>
            </a:ln>
          </p:spPr>
          <p:txBody>
            <a:bodyPr spcFirstLastPara="1" wrap="square" lIns="121900" tIns="121900" rIns="121900" bIns="121900" anchor="ctr" anchorCtr="0">
              <a:noAutofit/>
            </a:bodyPr>
            <a:lstStyle/>
            <a:p>
              <a:endParaRPr>
                <a:solidFill>
                  <a:schemeClr val="bg1"/>
                </a:solidFill>
                <a:latin typeface="Verdana" panose="020B0604030504040204" pitchFamily="34" charset="0"/>
                <a:ea typeface="Verdana" panose="020B0604030504040204" pitchFamily="34" charset="0"/>
              </a:endParaRPr>
            </a:p>
          </p:txBody>
        </p:sp>
        <p:sp>
          <p:nvSpPr>
            <p:cNvPr id="588" name="Google Shape;119;p16">
              <a:extLst>
                <a:ext uri="{FF2B5EF4-FFF2-40B4-BE49-F238E27FC236}">
                  <a16:creationId xmlns:a16="http://schemas.microsoft.com/office/drawing/2014/main" id="{8A0CBFB4-5AF6-2ED6-C07E-99EDCCBDDF11}"/>
                </a:ext>
              </a:extLst>
            </p:cNvPr>
            <p:cNvSpPr/>
            <p:nvPr/>
          </p:nvSpPr>
          <p:spPr>
            <a:xfrm>
              <a:off x="1192125" y="2443825"/>
              <a:ext cx="1134375" cy="589075"/>
            </a:xfrm>
            <a:custGeom>
              <a:avLst/>
              <a:gdLst/>
              <a:ahLst/>
              <a:cxnLst/>
              <a:rect l="l" t="t" r="r" b="b"/>
              <a:pathLst>
                <a:path w="45375" h="23563" extrusionOk="0">
                  <a:moveTo>
                    <a:pt x="0" y="0"/>
                  </a:moveTo>
                  <a:lnTo>
                    <a:pt x="0" y="23563"/>
                  </a:lnTo>
                  <a:lnTo>
                    <a:pt x="33599" y="23563"/>
                  </a:lnTo>
                  <a:cubicBezTo>
                    <a:pt x="40100" y="23563"/>
                    <a:pt x="45375" y="18288"/>
                    <a:pt x="45375" y="11788"/>
                  </a:cubicBezTo>
                  <a:cubicBezTo>
                    <a:pt x="45375" y="5275"/>
                    <a:pt x="40100" y="0"/>
                    <a:pt x="33599" y="0"/>
                  </a:cubicBezTo>
                  <a:close/>
                </a:path>
              </a:pathLst>
            </a:custGeom>
            <a:solidFill>
              <a:srgbClr val="0078FF"/>
            </a:solidFill>
            <a:ln>
              <a:noFill/>
            </a:ln>
          </p:spPr>
          <p:txBody>
            <a:bodyPr spcFirstLastPara="1" wrap="square" lIns="121900" tIns="121900" rIns="121900" bIns="121900" anchor="ctr" anchorCtr="0">
              <a:noAutofit/>
            </a:bodyPr>
            <a:lstStyle/>
            <a:p>
              <a:pPr algn="ctr"/>
              <a:r>
                <a:rPr lang="en">
                  <a:solidFill>
                    <a:schemeClr val="bg1"/>
                  </a:solidFill>
                  <a:latin typeface="Verdana" panose="020B0604030504040204" pitchFamily="34" charset="0"/>
                  <a:ea typeface="Verdana" panose="020B0604030504040204" pitchFamily="34" charset="0"/>
                  <a:cs typeface="Fira Sans Extra Condensed"/>
                  <a:sym typeface="Fira Sans Extra Condensed"/>
                </a:rPr>
                <a:t>2009</a:t>
              </a:r>
              <a:endParaRPr>
                <a:solidFill>
                  <a:schemeClr val="bg1"/>
                </a:solidFill>
                <a:latin typeface="Verdana" panose="020B0604030504040204" pitchFamily="34" charset="0"/>
                <a:ea typeface="Verdana" panose="020B0604030504040204" pitchFamily="34" charset="0"/>
                <a:cs typeface="Fira Sans Extra Condensed"/>
                <a:sym typeface="Fira Sans Extra Condensed"/>
              </a:endParaRPr>
            </a:p>
          </p:txBody>
        </p:sp>
      </p:grpSp>
      <p:grpSp>
        <p:nvGrpSpPr>
          <p:cNvPr id="589" name="Google Shape;124;p16">
            <a:extLst>
              <a:ext uri="{FF2B5EF4-FFF2-40B4-BE49-F238E27FC236}">
                <a16:creationId xmlns:a16="http://schemas.microsoft.com/office/drawing/2014/main" id="{CBC99EF6-9546-994B-89B9-45EE1EE4BE29}"/>
              </a:ext>
            </a:extLst>
          </p:cNvPr>
          <p:cNvGrpSpPr/>
          <p:nvPr/>
        </p:nvGrpSpPr>
        <p:grpSpPr>
          <a:xfrm>
            <a:off x="3547962" y="1889041"/>
            <a:ext cx="1417429" cy="2200700"/>
            <a:chOff x="3460550" y="1382375"/>
            <a:chExt cx="1240050" cy="1650525"/>
          </a:xfrm>
        </p:grpSpPr>
        <p:sp>
          <p:nvSpPr>
            <p:cNvPr id="590" name="Google Shape;125;p16">
              <a:extLst>
                <a:ext uri="{FF2B5EF4-FFF2-40B4-BE49-F238E27FC236}">
                  <a16:creationId xmlns:a16="http://schemas.microsoft.com/office/drawing/2014/main" id="{27F47D2E-5B3A-1BD0-D453-717F66803764}"/>
                </a:ext>
              </a:extLst>
            </p:cNvPr>
            <p:cNvSpPr/>
            <p:nvPr/>
          </p:nvSpPr>
          <p:spPr>
            <a:xfrm>
              <a:off x="4286550" y="1382375"/>
              <a:ext cx="230100" cy="1119800"/>
            </a:xfrm>
            <a:custGeom>
              <a:avLst/>
              <a:gdLst/>
              <a:ahLst/>
              <a:cxnLst/>
              <a:rect l="l" t="t" r="r" b="b"/>
              <a:pathLst>
                <a:path w="9204" h="44792" extrusionOk="0">
                  <a:moveTo>
                    <a:pt x="0" y="1"/>
                  </a:moveTo>
                  <a:lnTo>
                    <a:pt x="0" y="33291"/>
                  </a:lnTo>
                  <a:cubicBezTo>
                    <a:pt x="0" y="38244"/>
                    <a:pt x="2810" y="42649"/>
                    <a:pt x="7097" y="44792"/>
                  </a:cubicBezTo>
                  <a:lnTo>
                    <a:pt x="9204" y="44792"/>
                  </a:lnTo>
                  <a:lnTo>
                    <a:pt x="9204" y="43328"/>
                  </a:lnTo>
                  <a:cubicBezTo>
                    <a:pt x="5025" y="41804"/>
                    <a:pt x="2179" y="37827"/>
                    <a:pt x="2179" y="33291"/>
                  </a:cubicBezTo>
                  <a:lnTo>
                    <a:pt x="2179" y="1"/>
                  </a:lnTo>
                  <a:close/>
                </a:path>
              </a:pathLst>
            </a:custGeom>
            <a:solidFill>
              <a:srgbClr val="949A9F"/>
            </a:solidFill>
            <a:ln>
              <a:noFill/>
            </a:ln>
          </p:spPr>
          <p:txBody>
            <a:bodyPr spcFirstLastPara="1" wrap="square" lIns="121900" tIns="121900" rIns="121900" bIns="121900" anchor="ctr" anchorCtr="0">
              <a:noAutofit/>
            </a:bodyPr>
            <a:lstStyle/>
            <a:p>
              <a:endParaRPr>
                <a:solidFill>
                  <a:schemeClr val="bg1"/>
                </a:solidFill>
                <a:latin typeface="Verdana" panose="020B0604030504040204" pitchFamily="34" charset="0"/>
                <a:ea typeface="Verdana" panose="020B0604030504040204" pitchFamily="34" charset="0"/>
              </a:endParaRPr>
            </a:p>
          </p:txBody>
        </p:sp>
        <p:sp>
          <p:nvSpPr>
            <p:cNvPr id="591" name="Google Shape;126;p16">
              <a:extLst>
                <a:ext uri="{FF2B5EF4-FFF2-40B4-BE49-F238E27FC236}">
                  <a16:creationId xmlns:a16="http://schemas.microsoft.com/office/drawing/2014/main" id="{5EAD3073-2E3D-1136-FDD8-B325DB683009}"/>
                </a:ext>
              </a:extLst>
            </p:cNvPr>
            <p:cNvSpPr/>
            <p:nvPr/>
          </p:nvSpPr>
          <p:spPr>
            <a:xfrm>
              <a:off x="3460550" y="2443825"/>
              <a:ext cx="1240050" cy="589075"/>
            </a:xfrm>
            <a:custGeom>
              <a:avLst/>
              <a:gdLst/>
              <a:ahLst/>
              <a:cxnLst/>
              <a:rect l="l" t="t" r="r" b="b"/>
              <a:pathLst>
                <a:path w="49602" h="23563" extrusionOk="0">
                  <a:moveTo>
                    <a:pt x="1" y="0"/>
                  </a:moveTo>
                  <a:cubicBezTo>
                    <a:pt x="4620" y="1917"/>
                    <a:pt x="7871" y="6477"/>
                    <a:pt x="7871" y="11788"/>
                  </a:cubicBezTo>
                  <a:cubicBezTo>
                    <a:pt x="7871" y="17098"/>
                    <a:pt x="4620" y="21646"/>
                    <a:pt x="1" y="23563"/>
                  </a:cubicBezTo>
                  <a:lnTo>
                    <a:pt x="37827" y="23563"/>
                  </a:lnTo>
                  <a:cubicBezTo>
                    <a:pt x="44328" y="23563"/>
                    <a:pt x="49602" y="18288"/>
                    <a:pt x="49602" y="11788"/>
                  </a:cubicBezTo>
                  <a:cubicBezTo>
                    <a:pt x="49602" y="5275"/>
                    <a:pt x="44328" y="0"/>
                    <a:pt x="37827" y="0"/>
                  </a:cubicBezTo>
                  <a:close/>
                </a:path>
              </a:pathLst>
            </a:custGeom>
            <a:solidFill>
              <a:srgbClr val="949A9F"/>
            </a:solidFill>
            <a:ln>
              <a:noFill/>
            </a:ln>
          </p:spPr>
          <p:txBody>
            <a:bodyPr spcFirstLastPara="1" wrap="square" lIns="121900" tIns="121900" rIns="121900" bIns="121900" anchor="ctr" anchorCtr="0">
              <a:noAutofit/>
            </a:bodyPr>
            <a:lstStyle/>
            <a:p>
              <a:pPr algn="ctr"/>
              <a:r>
                <a:rPr lang="en">
                  <a:solidFill>
                    <a:schemeClr val="bg1"/>
                  </a:solidFill>
                  <a:latin typeface="Verdana" panose="020B0604030504040204" pitchFamily="34" charset="0"/>
                  <a:ea typeface="Verdana" panose="020B0604030504040204" pitchFamily="34" charset="0"/>
                  <a:cs typeface="Fira Sans Extra Condensed"/>
                  <a:sym typeface="Fira Sans Extra Condensed"/>
                </a:rPr>
                <a:t>2016</a:t>
              </a:r>
              <a:endParaRPr>
                <a:solidFill>
                  <a:schemeClr val="bg1"/>
                </a:solidFill>
                <a:latin typeface="Verdana" panose="020B0604030504040204" pitchFamily="34" charset="0"/>
                <a:ea typeface="Verdana" panose="020B0604030504040204" pitchFamily="34" charset="0"/>
                <a:cs typeface="Fira Sans Extra Condensed"/>
                <a:sym typeface="Fira Sans Extra Condensed"/>
              </a:endParaRPr>
            </a:p>
          </p:txBody>
        </p:sp>
      </p:grpSp>
      <p:grpSp>
        <p:nvGrpSpPr>
          <p:cNvPr id="592" name="Google Shape;139;p16">
            <a:extLst>
              <a:ext uri="{FF2B5EF4-FFF2-40B4-BE49-F238E27FC236}">
                <a16:creationId xmlns:a16="http://schemas.microsoft.com/office/drawing/2014/main" id="{13FB7081-93E8-9CC3-9B95-F392C2CE3AF7}"/>
              </a:ext>
            </a:extLst>
          </p:cNvPr>
          <p:cNvGrpSpPr/>
          <p:nvPr/>
        </p:nvGrpSpPr>
        <p:grpSpPr>
          <a:xfrm>
            <a:off x="2249035" y="3311485"/>
            <a:ext cx="1417426" cy="2226100"/>
            <a:chOff x="2275275" y="2443825"/>
            <a:chExt cx="1240075" cy="1669575"/>
          </a:xfrm>
        </p:grpSpPr>
        <p:sp>
          <p:nvSpPr>
            <p:cNvPr id="593" name="Google Shape;140;p16">
              <a:extLst>
                <a:ext uri="{FF2B5EF4-FFF2-40B4-BE49-F238E27FC236}">
                  <a16:creationId xmlns:a16="http://schemas.microsoft.com/office/drawing/2014/main" id="{21636EC9-2AE4-5243-AB2C-EA03EFB8BE40}"/>
                </a:ext>
              </a:extLst>
            </p:cNvPr>
            <p:cNvSpPr/>
            <p:nvPr/>
          </p:nvSpPr>
          <p:spPr>
            <a:xfrm>
              <a:off x="3035500" y="2993300"/>
              <a:ext cx="230100" cy="1120100"/>
            </a:xfrm>
            <a:custGeom>
              <a:avLst/>
              <a:gdLst/>
              <a:ahLst/>
              <a:cxnLst/>
              <a:rect l="l" t="t" r="r" b="b"/>
              <a:pathLst>
                <a:path w="9204" h="44804" extrusionOk="0">
                  <a:moveTo>
                    <a:pt x="7097" y="0"/>
                  </a:moveTo>
                  <a:cubicBezTo>
                    <a:pt x="2810" y="2143"/>
                    <a:pt x="0" y="6549"/>
                    <a:pt x="0" y="11514"/>
                  </a:cubicBezTo>
                  <a:lnTo>
                    <a:pt x="0" y="44803"/>
                  </a:lnTo>
                  <a:lnTo>
                    <a:pt x="2179" y="44803"/>
                  </a:lnTo>
                  <a:lnTo>
                    <a:pt x="2179" y="11514"/>
                  </a:lnTo>
                  <a:cubicBezTo>
                    <a:pt x="2179" y="6965"/>
                    <a:pt x="5025" y="2989"/>
                    <a:pt x="9204" y="1477"/>
                  </a:cubicBezTo>
                  <a:lnTo>
                    <a:pt x="9204" y="0"/>
                  </a:lnTo>
                  <a:close/>
                </a:path>
              </a:pathLst>
            </a:custGeom>
            <a:solidFill>
              <a:srgbClr val="5EB2FC"/>
            </a:solidFill>
            <a:ln>
              <a:noFill/>
            </a:ln>
          </p:spPr>
          <p:txBody>
            <a:bodyPr spcFirstLastPara="1" wrap="square" lIns="121900" tIns="121900" rIns="121900" bIns="121900" anchor="ctr" anchorCtr="0">
              <a:noAutofit/>
            </a:bodyPr>
            <a:lstStyle/>
            <a:p>
              <a:endParaRPr>
                <a:solidFill>
                  <a:schemeClr val="bg1"/>
                </a:solidFill>
                <a:latin typeface="Verdana" panose="020B0604030504040204" pitchFamily="34" charset="0"/>
                <a:ea typeface="Verdana" panose="020B0604030504040204" pitchFamily="34" charset="0"/>
              </a:endParaRPr>
            </a:p>
          </p:txBody>
        </p:sp>
        <p:sp>
          <p:nvSpPr>
            <p:cNvPr id="594" name="Google Shape;141;p16">
              <a:extLst>
                <a:ext uri="{FF2B5EF4-FFF2-40B4-BE49-F238E27FC236}">
                  <a16:creationId xmlns:a16="http://schemas.microsoft.com/office/drawing/2014/main" id="{C6A39E1C-8D55-DB25-088E-121BC74BD824}"/>
                </a:ext>
              </a:extLst>
            </p:cNvPr>
            <p:cNvSpPr/>
            <p:nvPr/>
          </p:nvSpPr>
          <p:spPr>
            <a:xfrm>
              <a:off x="2275275" y="2443825"/>
              <a:ext cx="1240075" cy="589075"/>
            </a:xfrm>
            <a:custGeom>
              <a:avLst/>
              <a:gdLst/>
              <a:ahLst/>
              <a:cxnLst/>
              <a:rect l="l" t="t" r="r" b="b"/>
              <a:pathLst>
                <a:path w="49603" h="23563" extrusionOk="0">
                  <a:moveTo>
                    <a:pt x="1" y="0"/>
                  </a:moveTo>
                  <a:cubicBezTo>
                    <a:pt x="4621" y="1917"/>
                    <a:pt x="7871" y="6477"/>
                    <a:pt x="7871" y="11788"/>
                  </a:cubicBezTo>
                  <a:cubicBezTo>
                    <a:pt x="7871" y="17098"/>
                    <a:pt x="4621" y="21646"/>
                    <a:pt x="1" y="23563"/>
                  </a:cubicBezTo>
                  <a:lnTo>
                    <a:pt x="37827" y="23563"/>
                  </a:lnTo>
                  <a:cubicBezTo>
                    <a:pt x="44328" y="23563"/>
                    <a:pt x="49602" y="18288"/>
                    <a:pt x="49602" y="11788"/>
                  </a:cubicBezTo>
                  <a:cubicBezTo>
                    <a:pt x="49602" y="5275"/>
                    <a:pt x="44328" y="0"/>
                    <a:pt x="37827" y="0"/>
                  </a:cubicBezTo>
                  <a:close/>
                </a:path>
              </a:pathLst>
            </a:custGeom>
            <a:solidFill>
              <a:srgbClr val="5EB2FC"/>
            </a:solidFill>
            <a:ln>
              <a:noFill/>
            </a:ln>
          </p:spPr>
          <p:txBody>
            <a:bodyPr spcFirstLastPara="1" wrap="square" lIns="121900" tIns="121900" rIns="121900" bIns="121900" anchor="ctr" anchorCtr="0">
              <a:noAutofit/>
            </a:bodyPr>
            <a:lstStyle/>
            <a:p>
              <a:pPr algn="ctr"/>
              <a:r>
                <a:rPr lang="en">
                  <a:solidFill>
                    <a:schemeClr val="bg1"/>
                  </a:solidFill>
                  <a:latin typeface="Verdana" panose="020B0604030504040204" pitchFamily="34" charset="0"/>
                  <a:ea typeface="Verdana" panose="020B0604030504040204" pitchFamily="34" charset="0"/>
                  <a:cs typeface="Fira Sans Extra Condensed"/>
                  <a:sym typeface="Fira Sans Extra Condensed"/>
                </a:rPr>
                <a:t>2015</a:t>
              </a:r>
              <a:endParaRPr>
                <a:solidFill>
                  <a:schemeClr val="bg1"/>
                </a:solidFill>
                <a:latin typeface="Verdana" panose="020B0604030504040204" pitchFamily="34" charset="0"/>
                <a:ea typeface="Verdana" panose="020B0604030504040204" pitchFamily="34" charset="0"/>
                <a:cs typeface="Fira Sans Extra Condensed"/>
                <a:sym typeface="Fira Sans Extra Condensed"/>
              </a:endParaRPr>
            </a:p>
          </p:txBody>
        </p:sp>
      </p:grpSp>
    </p:spTree>
    <p:extLst>
      <p:ext uri="{BB962C8B-B14F-4D97-AF65-F5344CB8AC3E}">
        <p14:creationId xmlns:p14="http://schemas.microsoft.com/office/powerpoint/2010/main" val="2053749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3904321-2E53-6B6A-BADB-9A5C7C07E975}"/>
              </a:ext>
            </a:extLst>
          </p:cNvPr>
          <p:cNvSpPr txBox="1"/>
          <p:nvPr/>
        </p:nvSpPr>
        <p:spPr>
          <a:xfrm>
            <a:off x="1" y="177361"/>
            <a:ext cx="12192000" cy="707886"/>
          </a:xfrm>
          <a:prstGeom prst="rect">
            <a:avLst/>
          </a:prstGeom>
          <a:noFill/>
        </p:spPr>
        <p:txBody>
          <a:bodyPr wrap="square" rtlCol="0">
            <a:spAutoFit/>
          </a:bodyPr>
          <a:lstStyle/>
          <a:p>
            <a:pPr algn="ctr"/>
            <a:r>
              <a:rPr lang="en-US" sz="4000" b="1">
                <a:solidFill>
                  <a:schemeClr val="bg1"/>
                </a:solidFill>
                <a:latin typeface="Verdana" panose="020B0604030504040204" pitchFamily="34" charset="0"/>
                <a:ea typeface="Verdana" panose="020B0604030504040204" pitchFamily="34" charset="0"/>
                <a:cs typeface="+mj-cs"/>
              </a:rPr>
              <a:t>AUTONOMOUS DRIVING INDUSTRY</a:t>
            </a:r>
          </a:p>
        </p:txBody>
      </p:sp>
      <p:pic>
        <p:nvPicPr>
          <p:cNvPr id="2" name="Picture 2" descr="Chart, bar chart&#10;&#10;Description automatically generated">
            <a:extLst>
              <a:ext uri="{FF2B5EF4-FFF2-40B4-BE49-F238E27FC236}">
                <a16:creationId xmlns:a16="http://schemas.microsoft.com/office/drawing/2014/main" id="{9874B405-809B-DD07-7276-B7C60A318D1E}"/>
              </a:ext>
            </a:extLst>
          </p:cNvPr>
          <p:cNvPicPr>
            <a:picLocks noChangeAspect="1"/>
          </p:cNvPicPr>
          <p:nvPr/>
        </p:nvPicPr>
        <p:blipFill>
          <a:blip r:embed="rId3"/>
          <a:stretch>
            <a:fillRect/>
          </a:stretch>
        </p:blipFill>
        <p:spPr>
          <a:xfrm>
            <a:off x="6094289" y="1844875"/>
            <a:ext cx="5534344" cy="3356611"/>
          </a:xfrm>
          <a:prstGeom prst="rect">
            <a:avLst/>
          </a:prstGeom>
        </p:spPr>
      </p:pic>
      <p:pic>
        <p:nvPicPr>
          <p:cNvPr id="3" name="Picture 3" descr="Chart, treemap chart&#10;&#10;Description automatically generated">
            <a:extLst>
              <a:ext uri="{FF2B5EF4-FFF2-40B4-BE49-F238E27FC236}">
                <a16:creationId xmlns:a16="http://schemas.microsoft.com/office/drawing/2014/main" id="{3156C6D0-B12C-F7CD-16DD-0DF0BBD337CA}"/>
              </a:ext>
            </a:extLst>
          </p:cNvPr>
          <p:cNvPicPr>
            <a:picLocks noChangeAspect="1"/>
          </p:cNvPicPr>
          <p:nvPr/>
        </p:nvPicPr>
        <p:blipFill>
          <a:blip r:embed="rId4"/>
          <a:stretch>
            <a:fillRect/>
          </a:stretch>
        </p:blipFill>
        <p:spPr>
          <a:xfrm>
            <a:off x="392131" y="1398451"/>
            <a:ext cx="4952143" cy="4061096"/>
          </a:xfrm>
          <a:prstGeom prst="rect">
            <a:avLst/>
          </a:prstGeom>
        </p:spPr>
      </p:pic>
    </p:spTree>
    <p:extLst>
      <p:ext uri="{BB962C8B-B14F-4D97-AF65-F5344CB8AC3E}">
        <p14:creationId xmlns:p14="http://schemas.microsoft.com/office/powerpoint/2010/main" val="421354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17"/>
        <p:cNvGrpSpPr/>
        <p:nvPr/>
      </p:nvGrpSpPr>
      <p:grpSpPr>
        <a:xfrm>
          <a:off x="0" y="0"/>
          <a:ext cx="0" cy="0"/>
          <a:chOff x="0" y="0"/>
          <a:chExt cx="0" cy="0"/>
        </a:xfrm>
      </p:grpSpPr>
      <p:pic>
        <p:nvPicPr>
          <p:cNvPr id="13" name="Picture 12" descr="A picture containing light, lit, dark, night&#10;&#10;Description automatically generated">
            <a:extLst>
              <a:ext uri="{FF2B5EF4-FFF2-40B4-BE49-F238E27FC236}">
                <a16:creationId xmlns:a16="http://schemas.microsoft.com/office/drawing/2014/main" id="{71D161B3-5B47-AEFD-2DD1-C80AA949B308}"/>
              </a:ext>
            </a:extLst>
          </p:cNvPr>
          <p:cNvPicPr>
            <a:picLocks noChangeAspect="1"/>
          </p:cNvPicPr>
          <p:nvPr/>
        </p:nvPicPr>
        <p:blipFill>
          <a:blip r:embed="rId3">
            <a:alphaModFix amt="23000"/>
            <a:extLst>
              <a:ext uri="{28A0092B-C50C-407E-A947-70E740481C1C}">
                <a14:useLocalDpi xmlns:a14="http://schemas.microsoft.com/office/drawing/2010/main" val="0"/>
              </a:ext>
            </a:extLst>
          </a:blip>
          <a:stretch>
            <a:fillRect/>
          </a:stretch>
        </p:blipFill>
        <p:spPr>
          <a:xfrm>
            <a:off x="0" y="29134"/>
            <a:ext cx="12192000" cy="6852438"/>
          </a:xfrm>
          <a:prstGeom prst="rect">
            <a:avLst/>
          </a:prstGeom>
        </p:spPr>
      </p:pic>
      <p:sp>
        <p:nvSpPr>
          <p:cNvPr id="118" name="Google Shape;118;p18"/>
          <p:cNvSpPr txBox="1">
            <a:spLocks noGrp="1"/>
          </p:cNvSpPr>
          <p:nvPr>
            <p:ph type="title" idx="4294967295"/>
          </p:nvPr>
        </p:nvSpPr>
        <p:spPr>
          <a:xfrm>
            <a:off x="545915" y="515336"/>
            <a:ext cx="10972800" cy="274638"/>
          </a:xfrm>
          <a:prstGeom prst="rect">
            <a:avLst/>
          </a:prstGeom>
        </p:spPr>
        <p:txBody>
          <a:bodyPr spcFirstLastPara="1" vert="horz" wrap="square" lIns="121900" tIns="121900" rIns="121900" bIns="121900" rtlCol="0" anchor="ctr" anchorCtr="0">
            <a:noAutofit/>
          </a:bodyPr>
          <a:lstStyle/>
          <a:p>
            <a:pPr algn="ctr">
              <a:spcBef>
                <a:spcPts val="0"/>
              </a:spcBef>
            </a:pPr>
            <a:r>
              <a:rPr lang="en-US" sz="4000" b="1">
                <a:solidFill>
                  <a:schemeClr val="bg1"/>
                </a:solidFill>
                <a:latin typeface="Verdana" panose="020B0604030504040204" pitchFamily="34" charset="0"/>
                <a:ea typeface="Verdana" panose="020B0604030504040204" pitchFamily="34" charset="0"/>
              </a:rPr>
              <a:t>PORTER’S FIVE FORCES ANALYSIS</a:t>
            </a:r>
          </a:p>
        </p:txBody>
      </p:sp>
      <p:grpSp>
        <p:nvGrpSpPr>
          <p:cNvPr id="9" name="Group 8">
            <a:extLst>
              <a:ext uri="{FF2B5EF4-FFF2-40B4-BE49-F238E27FC236}">
                <a16:creationId xmlns:a16="http://schemas.microsoft.com/office/drawing/2014/main" id="{91CAD1C5-F623-BF1E-7866-C713002FE36C}"/>
              </a:ext>
            </a:extLst>
          </p:cNvPr>
          <p:cNvGrpSpPr/>
          <p:nvPr/>
        </p:nvGrpSpPr>
        <p:grpSpPr>
          <a:xfrm>
            <a:off x="6032315" y="4825217"/>
            <a:ext cx="2897698" cy="1517050"/>
            <a:chOff x="6032315" y="4825217"/>
            <a:chExt cx="2897698" cy="1517050"/>
          </a:xfrm>
        </p:grpSpPr>
        <p:sp>
          <p:nvSpPr>
            <p:cNvPr id="126" name="Google Shape;126;p18"/>
            <p:cNvSpPr txBox="1"/>
            <p:nvPr/>
          </p:nvSpPr>
          <p:spPr>
            <a:xfrm>
              <a:off x="6110013" y="5231792"/>
              <a:ext cx="2820000" cy="382800"/>
            </a:xfrm>
            <a:prstGeom prst="rect">
              <a:avLst/>
            </a:prstGeom>
            <a:noFill/>
            <a:ln>
              <a:noFill/>
            </a:ln>
          </p:spPr>
          <p:txBody>
            <a:bodyPr spcFirstLastPara="1" wrap="square" lIns="121900" tIns="121900" rIns="121900" bIns="121900" anchor="ctr" anchorCtr="0">
              <a:noAutofit/>
            </a:bodyPr>
            <a:lstStyle/>
            <a:p>
              <a:r>
                <a:rPr lang="en" sz="2400">
                  <a:solidFill>
                    <a:srgbClr val="0177FF"/>
                  </a:solidFill>
                  <a:latin typeface="Verdana" panose="020B0604030504040204" pitchFamily="34" charset="0"/>
                  <a:ea typeface="Verdana" panose="020B0604030504040204" pitchFamily="34" charset="0"/>
                  <a:cs typeface="Fira Sans Extra Condensed Medium"/>
                  <a:sym typeface="Fira Sans Extra Condensed Medium"/>
                </a:rPr>
                <a:t>Substitutes</a:t>
              </a:r>
              <a:endParaRPr sz="2400">
                <a:solidFill>
                  <a:srgbClr val="0177FF"/>
                </a:solidFill>
                <a:latin typeface="Verdana" panose="020B0604030504040204" pitchFamily="34" charset="0"/>
                <a:ea typeface="Verdana" panose="020B0604030504040204" pitchFamily="34" charset="0"/>
                <a:cs typeface="Fira Sans Extra Condensed Medium"/>
                <a:sym typeface="Fira Sans Extra Condensed Medium"/>
              </a:endParaRPr>
            </a:p>
          </p:txBody>
        </p:sp>
        <p:grpSp>
          <p:nvGrpSpPr>
            <p:cNvPr id="4" name="Group 3">
              <a:extLst>
                <a:ext uri="{FF2B5EF4-FFF2-40B4-BE49-F238E27FC236}">
                  <a16:creationId xmlns:a16="http://schemas.microsoft.com/office/drawing/2014/main" id="{C206C2BA-DA82-E410-34E6-7A6EEDBFB5FC}"/>
                </a:ext>
              </a:extLst>
            </p:cNvPr>
            <p:cNvGrpSpPr/>
            <p:nvPr/>
          </p:nvGrpSpPr>
          <p:grpSpPr>
            <a:xfrm>
              <a:off x="6032315" y="4825217"/>
              <a:ext cx="2330900" cy="1517050"/>
              <a:chOff x="6032315" y="4825217"/>
              <a:chExt cx="2330900" cy="1517050"/>
            </a:xfrm>
          </p:grpSpPr>
          <p:sp>
            <p:nvSpPr>
              <p:cNvPr id="129" name="Google Shape;129;p18"/>
              <p:cNvSpPr txBox="1"/>
              <p:nvPr/>
            </p:nvSpPr>
            <p:spPr>
              <a:xfrm>
                <a:off x="6110015" y="5579867"/>
                <a:ext cx="2253200" cy="762400"/>
              </a:xfrm>
              <a:prstGeom prst="rect">
                <a:avLst/>
              </a:prstGeom>
              <a:noFill/>
              <a:ln>
                <a:noFill/>
              </a:ln>
            </p:spPr>
            <p:txBody>
              <a:bodyPr spcFirstLastPara="1" wrap="square" lIns="121900" tIns="121900" rIns="121900" bIns="121900" anchor="ctr" anchorCtr="0">
                <a:noAutofit/>
              </a:bodyPr>
              <a:lstStyle/>
              <a:p>
                <a:pPr>
                  <a:lnSpc>
                    <a:spcPct val="115000"/>
                  </a:lnSpc>
                </a:pPr>
                <a:r>
                  <a:rPr lang="en" sz="1600">
                    <a:solidFill>
                      <a:schemeClr val="bg1"/>
                    </a:solidFill>
                    <a:latin typeface="Verdana" panose="020B0604030504040204" pitchFamily="34" charset="0"/>
                    <a:ea typeface="Verdana" panose="020B0604030504040204" pitchFamily="34" charset="0"/>
                    <a:cs typeface="Roboto"/>
                    <a:sym typeface="Roboto"/>
                  </a:rPr>
                  <a:t>Increased convinience, safety</a:t>
                </a:r>
                <a:endParaRPr sz="1600">
                  <a:solidFill>
                    <a:schemeClr val="bg1"/>
                  </a:solidFill>
                  <a:latin typeface="Verdana" panose="020B0604030504040204" pitchFamily="34" charset="0"/>
                  <a:ea typeface="Verdana" panose="020B0604030504040204" pitchFamily="34" charset="0"/>
                  <a:cs typeface="Roboto"/>
                  <a:sym typeface="Roboto"/>
                </a:endParaRPr>
              </a:p>
            </p:txBody>
          </p:sp>
          <p:cxnSp>
            <p:nvCxnSpPr>
              <p:cNvPr id="134" name="Google Shape;134;p18"/>
              <p:cNvCxnSpPr/>
              <p:nvPr/>
            </p:nvCxnSpPr>
            <p:spPr>
              <a:xfrm>
                <a:off x="6032315" y="4842900"/>
                <a:ext cx="0" cy="1409600"/>
              </a:xfrm>
              <a:prstGeom prst="straightConnector1">
                <a:avLst/>
              </a:prstGeom>
              <a:noFill/>
              <a:ln w="38100" cap="flat" cmpd="sng">
                <a:solidFill>
                  <a:srgbClr val="0177FF"/>
                </a:solidFill>
                <a:prstDash val="solid"/>
                <a:round/>
                <a:headEnd type="none" w="med" len="med"/>
                <a:tailEnd type="none" w="med" len="med"/>
              </a:ln>
            </p:spPr>
          </p:cxnSp>
          <p:sp>
            <p:nvSpPr>
              <p:cNvPr id="136" name="Google Shape;136;p18"/>
              <p:cNvSpPr txBox="1"/>
              <p:nvPr/>
            </p:nvSpPr>
            <p:spPr>
              <a:xfrm>
                <a:off x="6110015" y="4825217"/>
                <a:ext cx="820400" cy="382800"/>
              </a:xfrm>
              <a:prstGeom prst="rect">
                <a:avLst/>
              </a:prstGeom>
              <a:noFill/>
              <a:ln>
                <a:noFill/>
              </a:ln>
            </p:spPr>
            <p:txBody>
              <a:bodyPr spcFirstLastPara="1" wrap="square" lIns="121900" tIns="121900" rIns="121900" bIns="121900" anchor="ctr" anchorCtr="0">
                <a:noAutofit/>
              </a:bodyPr>
              <a:lstStyle/>
              <a:p>
                <a:r>
                  <a:rPr lang="en" sz="2933">
                    <a:solidFill>
                      <a:srgbClr val="0177FF"/>
                    </a:solidFill>
                    <a:latin typeface="Verdana" panose="020B0604030504040204" pitchFamily="34" charset="0"/>
                    <a:ea typeface="Verdana" panose="020B0604030504040204" pitchFamily="34" charset="0"/>
                    <a:cs typeface="Fira Sans Extra Condensed Medium"/>
                    <a:sym typeface="Fira Sans Extra Condensed Medium"/>
                  </a:rPr>
                  <a:t>03</a:t>
                </a:r>
                <a:endParaRPr sz="2933">
                  <a:solidFill>
                    <a:srgbClr val="0177FF"/>
                  </a:solidFill>
                  <a:latin typeface="Verdana" panose="020B0604030504040204" pitchFamily="34" charset="0"/>
                  <a:ea typeface="Verdana" panose="020B0604030504040204" pitchFamily="34" charset="0"/>
                  <a:cs typeface="Fira Sans Extra Condensed Medium"/>
                  <a:sym typeface="Fira Sans Extra Condensed Medium"/>
                </a:endParaRPr>
              </a:p>
            </p:txBody>
          </p:sp>
        </p:grpSp>
      </p:grpSp>
      <p:grpSp>
        <p:nvGrpSpPr>
          <p:cNvPr id="8" name="Group 7">
            <a:extLst>
              <a:ext uri="{FF2B5EF4-FFF2-40B4-BE49-F238E27FC236}">
                <a16:creationId xmlns:a16="http://schemas.microsoft.com/office/drawing/2014/main" id="{19BD7B2A-204B-E8D7-3123-E436AC12E747}"/>
              </a:ext>
            </a:extLst>
          </p:cNvPr>
          <p:cNvGrpSpPr/>
          <p:nvPr/>
        </p:nvGrpSpPr>
        <p:grpSpPr>
          <a:xfrm>
            <a:off x="6032315" y="3178800"/>
            <a:ext cx="2897698" cy="1517051"/>
            <a:chOff x="6032315" y="3178800"/>
            <a:chExt cx="2897698" cy="1517051"/>
          </a:xfrm>
        </p:grpSpPr>
        <p:sp>
          <p:nvSpPr>
            <p:cNvPr id="131" name="Google Shape;131;p18"/>
            <p:cNvSpPr txBox="1"/>
            <p:nvPr/>
          </p:nvSpPr>
          <p:spPr>
            <a:xfrm>
              <a:off x="6110013" y="3608526"/>
              <a:ext cx="2820000" cy="382800"/>
            </a:xfrm>
            <a:prstGeom prst="rect">
              <a:avLst/>
            </a:prstGeom>
            <a:noFill/>
            <a:ln>
              <a:noFill/>
            </a:ln>
          </p:spPr>
          <p:txBody>
            <a:bodyPr spcFirstLastPara="1" wrap="square" lIns="121900" tIns="121900" rIns="121900" bIns="121900" anchor="ctr" anchorCtr="0">
              <a:noAutofit/>
            </a:bodyPr>
            <a:lstStyle/>
            <a:p>
              <a:r>
                <a:rPr lang="en" sz="2400">
                  <a:solidFill>
                    <a:srgbClr val="00E99D"/>
                  </a:solidFill>
                  <a:latin typeface="Verdana" panose="020B0604030504040204" pitchFamily="34" charset="0"/>
                  <a:ea typeface="Verdana" panose="020B0604030504040204" pitchFamily="34" charset="0"/>
                  <a:cs typeface="Fira Sans Extra Condensed Medium"/>
                  <a:sym typeface="Fira Sans Extra Condensed Medium"/>
                </a:rPr>
                <a:t>Buyers</a:t>
              </a:r>
              <a:endParaRPr sz="2400">
                <a:solidFill>
                  <a:srgbClr val="00E99D"/>
                </a:solidFill>
                <a:latin typeface="Verdana" panose="020B0604030504040204" pitchFamily="34" charset="0"/>
                <a:ea typeface="Verdana" panose="020B0604030504040204" pitchFamily="34" charset="0"/>
                <a:cs typeface="Fira Sans Extra Condensed Medium"/>
                <a:sym typeface="Fira Sans Extra Condensed Medium"/>
              </a:endParaRPr>
            </a:p>
          </p:txBody>
        </p:sp>
        <p:grpSp>
          <p:nvGrpSpPr>
            <p:cNvPr id="3" name="Group 2">
              <a:extLst>
                <a:ext uri="{FF2B5EF4-FFF2-40B4-BE49-F238E27FC236}">
                  <a16:creationId xmlns:a16="http://schemas.microsoft.com/office/drawing/2014/main" id="{0560B6F9-2EAE-D91B-669B-4792B557D3D4}"/>
                </a:ext>
              </a:extLst>
            </p:cNvPr>
            <p:cNvGrpSpPr/>
            <p:nvPr/>
          </p:nvGrpSpPr>
          <p:grpSpPr>
            <a:xfrm>
              <a:off x="6032315" y="3178800"/>
              <a:ext cx="2330900" cy="1517051"/>
              <a:chOff x="6032315" y="3178800"/>
              <a:chExt cx="2330900" cy="1517051"/>
            </a:xfrm>
          </p:grpSpPr>
          <p:sp>
            <p:nvSpPr>
              <p:cNvPr id="133" name="Google Shape;133;p18"/>
              <p:cNvSpPr txBox="1"/>
              <p:nvPr/>
            </p:nvSpPr>
            <p:spPr>
              <a:xfrm>
                <a:off x="6110015" y="3933451"/>
                <a:ext cx="2253200" cy="762400"/>
              </a:xfrm>
              <a:prstGeom prst="rect">
                <a:avLst/>
              </a:prstGeom>
              <a:noFill/>
              <a:ln>
                <a:noFill/>
              </a:ln>
            </p:spPr>
            <p:txBody>
              <a:bodyPr spcFirstLastPara="1" wrap="square" lIns="121900" tIns="121900" rIns="121900" bIns="121900" anchor="ctr" anchorCtr="0">
                <a:noAutofit/>
              </a:bodyPr>
              <a:lstStyle/>
              <a:p>
                <a:pPr>
                  <a:lnSpc>
                    <a:spcPct val="115000"/>
                  </a:lnSpc>
                </a:pPr>
                <a:r>
                  <a:rPr lang="en" sz="1600">
                    <a:solidFill>
                      <a:schemeClr val="bg1"/>
                    </a:solidFill>
                    <a:latin typeface="Verdana" panose="020B0604030504040204" pitchFamily="34" charset="0"/>
                    <a:ea typeface="Verdana" panose="020B0604030504040204" pitchFamily="34" charset="0"/>
                    <a:cs typeface="Roboto"/>
                    <a:sym typeface="Roboto"/>
                  </a:rPr>
                  <a:t>Waymo ONE </a:t>
                </a:r>
                <a:r>
                  <a:rPr lang="en-US" sz="1600">
                    <a:solidFill>
                      <a:schemeClr val="bg1"/>
                    </a:solidFill>
                    <a:latin typeface="Verdana" panose="020B0604030504040204" pitchFamily="34" charset="0"/>
                    <a:ea typeface="Verdana" panose="020B0604030504040204" pitchFamily="34" charset="0"/>
                    <a:cs typeface="Roboto"/>
                    <a:sym typeface="Roboto"/>
                  </a:rPr>
                  <a:t>ride-hailing service</a:t>
                </a:r>
                <a:r>
                  <a:rPr lang="en" sz="1600">
                    <a:solidFill>
                      <a:schemeClr val="bg1"/>
                    </a:solidFill>
                    <a:latin typeface="Verdana" panose="020B0604030504040204" pitchFamily="34" charset="0"/>
                    <a:ea typeface="Verdana" panose="020B0604030504040204" pitchFamily="34" charset="0"/>
                    <a:cs typeface="Roboto"/>
                    <a:sym typeface="Roboto"/>
                  </a:rPr>
                  <a:t>  </a:t>
                </a:r>
                <a:endParaRPr sz="1600">
                  <a:solidFill>
                    <a:schemeClr val="bg1"/>
                  </a:solidFill>
                  <a:latin typeface="Verdana" panose="020B0604030504040204" pitchFamily="34" charset="0"/>
                  <a:ea typeface="Verdana" panose="020B0604030504040204" pitchFamily="34" charset="0"/>
                  <a:cs typeface="Roboto"/>
                  <a:sym typeface="Roboto"/>
                </a:endParaRPr>
              </a:p>
            </p:txBody>
          </p:sp>
          <p:sp>
            <p:nvSpPr>
              <p:cNvPr id="135" name="Google Shape;135;p18"/>
              <p:cNvSpPr txBox="1"/>
              <p:nvPr/>
            </p:nvSpPr>
            <p:spPr>
              <a:xfrm>
                <a:off x="6110015" y="3178800"/>
                <a:ext cx="820400" cy="382800"/>
              </a:xfrm>
              <a:prstGeom prst="rect">
                <a:avLst/>
              </a:prstGeom>
              <a:noFill/>
              <a:ln>
                <a:noFill/>
              </a:ln>
            </p:spPr>
            <p:txBody>
              <a:bodyPr spcFirstLastPara="1" wrap="square" lIns="121900" tIns="121900" rIns="121900" bIns="121900" anchor="ctr" anchorCtr="0">
                <a:noAutofit/>
              </a:bodyPr>
              <a:lstStyle/>
              <a:p>
                <a:r>
                  <a:rPr lang="en" sz="2933">
                    <a:solidFill>
                      <a:srgbClr val="00E99D"/>
                    </a:solidFill>
                    <a:latin typeface="Verdana" panose="020B0604030504040204" pitchFamily="34" charset="0"/>
                    <a:ea typeface="Verdana" panose="020B0604030504040204" pitchFamily="34" charset="0"/>
                    <a:cs typeface="Fira Sans Extra Condensed Medium"/>
                    <a:sym typeface="Fira Sans Extra Condensed Medium"/>
                  </a:rPr>
                  <a:t>02</a:t>
                </a:r>
                <a:endParaRPr sz="2933">
                  <a:solidFill>
                    <a:srgbClr val="00E99D"/>
                  </a:solidFill>
                  <a:latin typeface="Verdana" panose="020B0604030504040204" pitchFamily="34" charset="0"/>
                  <a:ea typeface="Verdana" panose="020B0604030504040204" pitchFamily="34" charset="0"/>
                  <a:cs typeface="Fira Sans Extra Condensed Medium"/>
                  <a:sym typeface="Fira Sans Extra Condensed Medium"/>
                </a:endParaRPr>
              </a:p>
            </p:txBody>
          </p:sp>
          <p:cxnSp>
            <p:nvCxnSpPr>
              <p:cNvPr id="139" name="Google Shape;139;p18"/>
              <p:cNvCxnSpPr/>
              <p:nvPr/>
            </p:nvCxnSpPr>
            <p:spPr>
              <a:xfrm>
                <a:off x="6032315" y="3206833"/>
                <a:ext cx="0" cy="1409600"/>
              </a:xfrm>
              <a:prstGeom prst="straightConnector1">
                <a:avLst/>
              </a:prstGeom>
              <a:noFill/>
              <a:ln w="38100" cap="flat" cmpd="sng">
                <a:solidFill>
                  <a:srgbClr val="00E99D"/>
                </a:solidFill>
                <a:prstDash val="solid"/>
                <a:round/>
                <a:headEnd type="none" w="med" len="med"/>
                <a:tailEnd type="none" w="med" len="med"/>
              </a:ln>
            </p:spPr>
          </p:cxnSp>
        </p:grpSp>
      </p:grpSp>
      <p:grpSp>
        <p:nvGrpSpPr>
          <p:cNvPr id="6" name="Group 5">
            <a:extLst>
              <a:ext uri="{FF2B5EF4-FFF2-40B4-BE49-F238E27FC236}">
                <a16:creationId xmlns:a16="http://schemas.microsoft.com/office/drawing/2014/main" id="{C6DDBA42-027A-7396-8F3C-3F1F1E4AB24D}"/>
              </a:ext>
            </a:extLst>
          </p:cNvPr>
          <p:cNvGrpSpPr/>
          <p:nvPr/>
        </p:nvGrpSpPr>
        <p:grpSpPr>
          <a:xfrm>
            <a:off x="8846781" y="3991600"/>
            <a:ext cx="3203802" cy="1632797"/>
            <a:chOff x="8846781" y="3991600"/>
            <a:chExt cx="3203802" cy="1632797"/>
          </a:xfrm>
        </p:grpSpPr>
        <p:sp>
          <p:nvSpPr>
            <p:cNvPr id="130" name="Google Shape;130;p18"/>
            <p:cNvSpPr txBox="1"/>
            <p:nvPr/>
          </p:nvSpPr>
          <p:spPr>
            <a:xfrm>
              <a:off x="8926212" y="4537089"/>
              <a:ext cx="3124371" cy="382800"/>
            </a:xfrm>
            <a:prstGeom prst="rect">
              <a:avLst/>
            </a:prstGeom>
            <a:noFill/>
            <a:ln>
              <a:noFill/>
            </a:ln>
          </p:spPr>
          <p:txBody>
            <a:bodyPr spcFirstLastPara="1" wrap="square" lIns="121900" tIns="121900" rIns="121900" bIns="121900" anchor="ctr" anchorCtr="0">
              <a:noAutofit/>
            </a:bodyPr>
            <a:lstStyle/>
            <a:p>
              <a:r>
                <a:rPr lang="en" sz="2400">
                  <a:solidFill>
                    <a:schemeClr val="accent5"/>
                  </a:solidFill>
                  <a:latin typeface="Verdana" panose="020B0604030504040204" pitchFamily="34" charset="0"/>
                  <a:ea typeface="Verdana" panose="020B0604030504040204" pitchFamily="34" charset="0"/>
                  <a:cs typeface="Fira Sans Extra Condensed Medium"/>
                  <a:sym typeface="Fira Sans Extra Condensed Medium"/>
                </a:rPr>
                <a:t>Competitive Rivalry</a:t>
              </a:r>
              <a:endParaRPr sz="2400">
                <a:solidFill>
                  <a:schemeClr val="accent5"/>
                </a:solidFill>
                <a:latin typeface="Verdana" panose="020B0604030504040204" pitchFamily="34" charset="0"/>
                <a:ea typeface="Verdana" panose="020B0604030504040204" pitchFamily="34" charset="0"/>
                <a:cs typeface="Fira Sans Extra Condensed Medium"/>
                <a:sym typeface="Fira Sans Extra Condensed Medium"/>
              </a:endParaRPr>
            </a:p>
          </p:txBody>
        </p:sp>
        <p:sp>
          <p:nvSpPr>
            <p:cNvPr id="132" name="Google Shape;132;p18"/>
            <p:cNvSpPr txBox="1"/>
            <p:nvPr/>
          </p:nvSpPr>
          <p:spPr>
            <a:xfrm>
              <a:off x="8937790" y="4861997"/>
              <a:ext cx="2253200" cy="762400"/>
            </a:xfrm>
            <a:prstGeom prst="rect">
              <a:avLst/>
            </a:prstGeom>
            <a:noFill/>
            <a:ln>
              <a:noFill/>
            </a:ln>
          </p:spPr>
          <p:txBody>
            <a:bodyPr spcFirstLastPara="1" wrap="square" lIns="121900" tIns="121900" rIns="121900" bIns="121900" anchor="ctr" anchorCtr="0">
              <a:noAutofit/>
            </a:bodyPr>
            <a:lstStyle/>
            <a:p>
              <a:pPr>
                <a:lnSpc>
                  <a:spcPct val="115000"/>
                </a:lnSpc>
              </a:pPr>
              <a:r>
                <a:rPr lang="en" sz="1600">
                  <a:solidFill>
                    <a:schemeClr val="bg1"/>
                  </a:solidFill>
                  <a:latin typeface="Verdana" panose="020B0604030504040204" pitchFamily="34" charset="0"/>
                  <a:ea typeface="Verdana" panose="020B0604030504040204" pitchFamily="34" charset="0"/>
                  <a:cs typeface="Roboto"/>
                  <a:sym typeface="Roboto"/>
                </a:rPr>
                <a:t>Tesla, GM, Uber</a:t>
              </a:r>
              <a:endParaRPr sz="1600">
                <a:solidFill>
                  <a:schemeClr val="bg1"/>
                </a:solidFill>
                <a:latin typeface="Verdana" panose="020B0604030504040204" pitchFamily="34" charset="0"/>
                <a:ea typeface="Verdana" panose="020B0604030504040204" pitchFamily="34" charset="0"/>
                <a:cs typeface="Roboto"/>
                <a:sym typeface="Roboto"/>
              </a:endParaRPr>
            </a:p>
          </p:txBody>
        </p:sp>
        <p:sp>
          <p:nvSpPr>
            <p:cNvPr id="138" name="Google Shape;138;p18"/>
            <p:cNvSpPr txBox="1"/>
            <p:nvPr/>
          </p:nvSpPr>
          <p:spPr>
            <a:xfrm>
              <a:off x="8926215" y="3991600"/>
              <a:ext cx="820400" cy="382800"/>
            </a:xfrm>
            <a:prstGeom prst="rect">
              <a:avLst/>
            </a:prstGeom>
            <a:noFill/>
            <a:ln>
              <a:noFill/>
            </a:ln>
          </p:spPr>
          <p:txBody>
            <a:bodyPr spcFirstLastPara="1" wrap="square" lIns="121900" tIns="121900" rIns="121900" bIns="121900" anchor="ctr" anchorCtr="0">
              <a:noAutofit/>
            </a:bodyPr>
            <a:lstStyle/>
            <a:p>
              <a:r>
                <a:rPr lang="en" sz="2933">
                  <a:solidFill>
                    <a:schemeClr val="accent5"/>
                  </a:solidFill>
                  <a:latin typeface="Verdana" panose="020B0604030504040204" pitchFamily="34" charset="0"/>
                  <a:ea typeface="Verdana" panose="020B0604030504040204" pitchFamily="34" charset="0"/>
                  <a:cs typeface="Fira Sans Extra Condensed Medium"/>
                  <a:sym typeface="Fira Sans Extra Condensed Medium"/>
                </a:rPr>
                <a:t>05</a:t>
              </a:r>
              <a:endParaRPr sz="2933">
                <a:solidFill>
                  <a:schemeClr val="accent5"/>
                </a:solidFill>
                <a:latin typeface="Verdana" panose="020B0604030504040204" pitchFamily="34" charset="0"/>
                <a:ea typeface="Verdana" panose="020B0604030504040204" pitchFamily="34" charset="0"/>
                <a:cs typeface="Fira Sans Extra Condensed Medium"/>
                <a:sym typeface="Fira Sans Extra Condensed Medium"/>
              </a:endParaRPr>
            </a:p>
          </p:txBody>
        </p:sp>
        <p:cxnSp>
          <p:nvCxnSpPr>
            <p:cNvPr id="141" name="Google Shape;141;p18"/>
            <p:cNvCxnSpPr/>
            <p:nvPr/>
          </p:nvCxnSpPr>
          <p:spPr>
            <a:xfrm>
              <a:off x="8846781" y="4019633"/>
              <a:ext cx="0" cy="1409600"/>
            </a:xfrm>
            <a:prstGeom prst="straightConnector1">
              <a:avLst/>
            </a:prstGeom>
            <a:noFill/>
            <a:ln w="38100" cap="flat" cmpd="sng">
              <a:solidFill>
                <a:schemeClr val="accent5"/>
              </a:solidFill>
              <a:prstDash val="solid"/>
              <a:round/>
              <a:headEnd type="none" w="med" len="med"/>
              <a:tailEnd type="none" w="med" len="med"/>
            </a:ln>
          </p:spPr>
        </p:cxnSp>
      </p:grpSp>
      <p:grpSp>
        <p:nvGrpSpPr>
          <p:cNvPr id="5" name="Group 4">
            <a:extLst>
              <a:ext uri="{FF2B5EF4-FFF2-40B4-BE49-F238E27FC236}">
                <a16:creationId xmlns:a16="http://schemas.microsoft.com/office/drawing/2014/main" id="{A5ABE89C-4AB7-05FC-DE3E-66D943ACC632}"/>
              </a:ext>
            </a:extLst>
          </p:cNvPr>
          <p:cNvGrpSpPr/>
          <p:nvPr/>
        </p:nvGrpSpPr>
        <p:grpSpPr>
          <a:xfrm>
            <a:off x="8846781" y="2345184"/>
            <a:ext cx="2899432" cy="1517049"/>
            <a:chOff x="8846781" y="2345184"/>
            <a:chExt cx="2899432" cy="1517049"/>
          </a:xfrm>
        </p:grpSpPr>
        <p:sp>
          <p:nvSpPr>
            <p:cNvPr id="124" name="Google Shape;124;p18"/>
            <p:cNvSpPr txBox="1"/>
            <p:nvPr/>
          </p:nvSpPr>
          <p:spPr>
            <a:xfrm>
              <a:off x="8926213" y="2717033"/>
              <a:ext cx="2820000" cy="382800"/>
            </a:xfrm>
            <a:prstGeom prst="rect">
              <a:avLst/>
            </a:prstGeom>
            <a:noFill/>
            <a:ln>
              <a:noFill/>
            </a:ln>
          </p:spPr>
          <p:txBody>
            <a:bodyPr spcFirstLastPara="1" wrap="square" lIns="121900" tIns="121900" rIns="121900" bIns="121900" anchor="ctr" anchorCtr="0">
              <a:noAutofit/>
            </a:bodyPr>
            <a:lstStyle/>
            <a:p>
              <a:r>
                <a:rPr lang="en" sz="2400">
                  <a:solidFill>
                    <a:schemeClr val="accent4"/>
                  </a:solidFill>
                  <a:latin typeface="Verdana" panose="020B0604030504040204" pitchFamily="34" charset="0"/>
                  <a:ea typeface="Verdana" panose="020B0604030504040204" pitchFamily="34" charset="0"/>
                  <a:cs typeface="Fira Sans Extra Condensed Medium"/>
                  <a:sym typeface="Fira Sans Extra Condensed Medium"/>
                </a:rPr>
                <a:t>Suppliers</a:t>
              </a:r>
              <a:endParaRPr sz="2400">
                <a:solidFill>
                  <a:schemeClr val="accent4"/>
                </a:solidFill>
                <a:latin typeface="Verdana" panose="020B0604030504040204" pitchFamily="34" charset="0"/>
                <a:ea typeface="Verdana" panose="020B0604030504040204" pitchFamily="34" charset="0"/>
                <a:cs typeface="Fira Sans Extra Condensed Medium"/>
                <a:sym typeface="Fira Sans Extra Condensed Medium"/>
              </a:endParaRPr>
            </a:p>
          </p:txBody>
        </p:sp>
        <p:sp>
          <p:nvSpPr>
            <p:cNvPr id="127" name="Google Shape;127;p18"/>
            <p:cNvSpPr txBox="1"/>
            <p:nvPr/>
          </p:nvSpPr>
          <p:spPr>
            <a:xfrm>
              <a:off x="8926214" y="3099833"/>
              <a:ext cx="2555867" cy="762400"/>
            </a:xfrm>
            <a:prstGeom prst="rect">
              <a:avLst/>
            </a:prstGeom>
            <a:noFill/>
            <a:ln>
              <a:noFill/>
            </a:ln>
          </p:spPr>
          <p:txBody>
            <a:bodyPr spcFirstLastPara="1" wrap="square" lIns="121900" tIns="121900" rIns="121900" bIns="121900" anchor="ctr" anchorCtr="0">
              <a:noAutofit/>
            </a:bodyPr>
            <a:lstStyle/>
            <a:p>
              <a:pPr>
                <a:lnSpc>
                  <a:spcPct val="115000"/>
                </a:lnSpc>
              </a:pPr>
              <a:r>
                <a:rPr lang="en" sz="1600">
                  <a:solidFill>
                    <a:schemeClr val="bg1"/>
                  </a:solidFill>
                  <a:latin typeface="Verdana" panose="020B0604030504040204" pitchFamily="34" charset="0"/>
                  <a:ea typeface="Verdana" panose="020B0604030504040204" pitchFamily="34" charset="0"/>
                  <a:cs typeface="Roboto"/>
                  <a:sym typeface="Roboto"/>
                </a:rPr>
                <a:t>In-house technology development</a:t>
              </a:r>
              <a:endParaRPr sz="1600">
                <a:solidFill>
                  <a:schemeClr val="bg1"/>
                </a:solidFill>
                <a:latin typeface="Verdana" panose="020B0604030504040204" pitchFamily="34" charset="0"/>
                <a:ea typeface="Verdana" panose="020B0604030504040204" pitchFamily="34" charset="0"/>
                <a:cs typeface="Roboto"/>
                <a:sym typeface="Roboto"/>
              </a:endParaRPr>
            </a:p>
          </p:txBody>
        </p:sp>
        <p:sp>
          <p:nvSpPr>
            <p:cNvPr id="137" name="Google Shape;137;p18"/>
            <p:cNvSpPr txBox="1"/>
            <p:nvPr/>
          </p:nvSpPr>
          <p:spPr>
            <a:xfrm>
              <a:off x="8926215" y="2345184"/>
              <a:ext cx="820400" cy="382800"/>
            </a:xfrm>
            <a:prstGeom prst="rect">
              <a:avLst/>
            </a:prstGeom>
            <a:noFill/>
            <a:ln>
              <a:noFill/>
            </a:ln>
          </p:spPr>
          <p:txBody>
            <a:bodyPr spcFirstLastPara="1" wrap="square" lIns="121900" tIns="121900" rIns="121900" bIns="121900" anchor="ctr" anchorCtr="0">
              <a:noAutofit/>
            </a:bodyPr>
            <a:lstStyle/>
            <a:p>
              <a:r>
                <a:rPr lang="en" sz="2933">
                  <a:solidFill>
                    <a:schemeClr val="accent4"/>
                  </a:solidFill>
                  <a:latin typeface="Verdana" panose="020B0604030504040204" pitchFamily="34" charset="0"/>
                  <a:ea typeface="Verdana" panose="020B0604030504040204" pitchFamily="34" charset="0"/>
                  <a:cs typeface="Fira Sans Extra Condensed Medium"/>
                  <a:sym typeface="Fira Sans Extra Condensed Medium"/>
                </a:rPr>
                <a:t>04</a:t>
              </a:r>
              <a:endParaRPr sz="2933">
                <a:solidFill>
                  <a:schemeClr val="accent4"/>
                </a:solidFill>
                <a:latin typeface="Verdana" panose="020B0604030504040204" pitchFamily="34" charset="0"/>
                <a:ea typeface="Verdana" panose="020B0604030504040204" pitchFamily="34" charset="0"/>
                <a:cs typeface="Fira Sans Extra Condensed Medium"/>
                <a:sym typeface="Fira Sans Extra Condensed Medium"/>
              </a:endParaRPr>
            </a:p>
          </p:txBody>
        </p:sp>
        <p:cxnSp>
          <p:nvCxnSpPr>
            <p:cNvPr id="142" name="Google Shape;142;p18"/>
            <p:cNvCxnSpPr/>
            <p:nvPr/>
          </p:nvCxnSpPr>
          <p:spPr>
            <a:xfrm>
              <a:off x="8846781" y="2383567"/>
              <a:ext cx="0" cy="1409600"/>
            </a:xfrm>
            <a:prstGeom prst="straightConnector1">
              <a:avLst/>
            </a:prstGeom>
            <a:noFill/>
            <a:ln w="38100" cap="flat" cmpd="sng">
              <a:solidFill>
                <a:schemeClr val="accent4"/>
              </a:solidFill>
              <a:prstDash val="solid"/>
              <a:round/>
              <a:headEnd type="none" w="med" len="med"/>
              <a:tailEnd type="none" w="med" len="med"/>
            </a:ln>
          </p:spPr>
        </p:cxnSp>
      </p:grpSp>
      <p:grpSp>
        <p:nvGrpSpPr>
          <p:cNvPr id="2" name="Group 1">
            <a:extLst>
              <a:ext uri="{FF2B5EF4-FFF2-40B4-BE49-F238E27FC236}">
                <a16:creationId xmlns:a16="http://schemas.microsoft.com/office/drawing/2014/main" id="{8A260CB5-ADC3-391E-A7B6-571C9DED1359}"/>
              </a:ext>
            </a:extLst>
          </p:cNvPr>
          <p:cNvGrpSpPr/>
          <p:nvPr/>
        </p:nvGrpSpPr>
        <p:grpSpPr>
          <a:xfrm>
            <a:off x="6032315" y="1525567"/>
            <a:ext cx="2897698" cy="1523850"/>
            <a:chOff x="6032315" y="1525567"/>
            <a:chExt cx="2897698" cy="1523850"/>
          </a:xfrm>
        </p:grpSpPr>
        <p:sp>
          <p:nvSpPr>
            <p:cNvPr id="125" name="Google Shape;125;p18"/>
            <p:cNvSpPr txBox="1"/>
            <p:nvPr/>
          </p:nvSpPr>
          <p:spPr>
            <a:xfrm>
              <a:off x="6110013" y="1904233"/>
              <a:ext cx="2820000" cy="382800"/>
            </a:xfrm>
            <a:prstGeom prst="rect">
              <a:avLst/>
            </a:prstGeom>
            <a:noFill/>
            <a:ln>
              <a:noFill/>
            </a:ln>
          </p:spPr>
          <p:txBody>
            <a:bodyPr spcFirstLastPara="1" wrap="square" lIns="121900" tIns="121900" rIns="121900" bIns="121900" anchor="ctr" anchorCtr="0">
              <a:noAutofit/>
            </a:bodyPr>
            <a:lstStyle/>
            <a:p>
              <a:r>
                <a:rPr lang="en-US" sz="2400">
                  <a:solidFill>
                    <a:srgbClr val="3B63AA"/>
                  </a:solidFill>
                  <a:latin typeface="Verdana" panose="020B0604030504040204" pitchFamily="34" charset="0"/>
                  <a:ea typeface="Verdana" panose="020B0604030504040204" pitchFamily="34" charset="0"/>
                  <a:cs typeface="Fira Sans Extra Condensed Medium"/>
                  <a:sym typeface="Fira Sans Extra Condensed Medium"/>
                </a:rPr>
                <a:t>New Entrants</a:t>
              </a:r>
            </a:p>
          </p:txBody>
        </p:sp>
        <p:sp>
          <p:nvSpPr>
            <p:cNvPr id="128" name="Google Shape;128;p18"/>
            <p:cNvSpPr txBox="1"/>
            <p:nvPr/>
          </p:nvSpPr>
          <p:spPr>
            <a:xfrm>
              <a:off x="6110015" y="2287017"/>
              <a:ext cx="2253200" cy="762400"/>
            </a:xfrm>
            <a:prstGeom prst="rect">
              <a:avLst/>
            </a:prstGeom>
            <a:noFill/>
            <a:ln>
              <a:noFill/>
            </a:ln>
          </p:spPr>
          <p:txBody>
            <a:bodyPr spcFirstLastPara="1" wrap="square" lIns="121900" tIns="121900" rIns="121900" bIns="121900" anchor="ctr" anchorCtr="0">
              <a:noAutofit/>
            </a:bodyPr>
            <a:lstStyle/>
            <a:p>
              <a:pPr>
                <a:lnSpc>
                  <a:spcPct val="115000"/>
                </a:lnSpc>
              </a:pPr>
              <a:r>
                <a:rPr lang="en" sz="1600">
                  <a:solidFill>
                    <a:schemeClr val="bg1"/>
                  </a:solidFill>
                  <a:latin typeface="Verdana" panose="020B0604030504040204" pitchFamily="34" charset="0"/>
                  <a:ea typeface="Verdana" panose="020B0604030504040204" pitchFamily="34" charset="0"/>
                  <a:cs typeface="Roboto"/>
                  <a:sym typeface="Roboto"/>
                </a:rPr>
                <a:t>Many new players entering market</a:t>
              </a:r>
              <a:endParaRPr sz="1600">
                <a:solidFill>
                  <a:schemeClr val="bg1"/>
                </a:solidFill>
                <a:latin typeface="Verdana" panose="020B0604030504040204" pitchFamily="34" charset="0"/>
                <a:ea typeface="Verdana" panose="020B0604030504040204" pitchFamily="34" charset="0"/>
                <a:cs typeface="Roboto"/>
                <a:sym typeface="Roboto"/>
              </a:endParaRPr>
            </a:p>
          </p:txBody>
        </p:sp>
        <p:cxnSp>
          <p:nvCxnSpPr>
            <p:cNvPr id="140" name="Google Shape;140;p18"/>
            <p:cNvCxnSpPr/>
            <p:nvPr/>
          </p:nvCxnSpPr>
          <p:spPr>
            <a:xfrm>
              <a:off x="6032315" y="1570767"/>
              <a:ext cx="0" cy="1409600"/>
            </a:xfrm>
            <a:prstGeom prst="straightConnector1">
              <a:avLst/>
            </a:prstGeom>
            <a:noFill/>
            <a:ln w="38100" cap="flat" cmpd="sng">
              <a:solidFill>
                <a:srgbClr val="3B63AA"/>
              </a:solidFill>
              <a:prstDash val="solid"/>
              <a:round/>
              <a:headEnd type="none" w="med" len="med"/>
              <a:tailEnd type="none" w="med" len="med"/>
            </a:ln>
          </p:spPr>
        </p:cxnSp>
        <p:sp>
          <p:nvSpPr>
            <p:cNvPr id="143" name="Google Shape;143;p18"/>
            <p:cNvSpPr txBox="1"/>
            <p:nvPr/>
          </p:nvSpPr>
          <p:spPr>
            <a:xfrm>
              <a:off x="6110015" y="1525567"/>
              <a:ext cx="820400" cy="382800"/>
            </a:xfrm>
            <a:prstGeom prst="rect">
              <a:avLst/>
            </a:prstGeom>
            <a:noFill/>
            <a:ln>
              <a:noFill/>
            </a:ln>
          </p:spPr>
          <p:txBody>
            <a:bodyPr spcFirstLastPara="1" wrap="square" lIns="121900" tIns="121900" rIns="121900" bIns="121900" anchor="ctr" anchorCtr="0">
              <a:noAutofit/>
            </a:bodyPr>
            <a:lstStyle/>
            <a:p>
              <a:r>
                <a:rPr lang="en" sz="2933">
                  <a:solidFill>
                    <a:srgbClr val="3B63AA"/>
                  </a:solidFill>
                  <a:latin typeface="Verdana" panose="020B0604030504040204" pitchFamily="34" charset="0"/>
                  <a:ea typeface="Verdana" panose="020B0604030504040204" pitchFamily="34" charset="0"/>
                  <a:cs typeface="Fira Sans Extra Condensed Medium"/>
                  <a:sym typeface="Fira Sans Extra Condensed Medium"/>
                </a:rPr>
                <a:t>01</a:t>
              </a:r>
              <a:endParaRPr sz="2933">
                <a:solidFill>
                  <a:srgbClr val="3B63AA"/>
                </a:solidFill>
                <a:latin typeface="Verdana" panose="020B0604030504040204" pitchFamily="34" charset="0"/>
                <a:ea typeface="Verdana" panose="020B0604030504040204" pitchFamily="34" charset="0"/>
                <a:cs typeface="Fira Sans Extra Condensed Medium"/>
                <a:sym typeface="Fira Sans Extra Condensed Medium"/>
              </a:endParaRPr>
            </a:p>
          </p:txBody>
        </p:sp>
      </p:grpSp>
      <p:grpSp>
        <p:nvGrpSpPr>
          <p:cNvPr id="7" name="Group 6">
            <a:extLst>
              <a:ext uri="{FF2B5EF4-FFF2-40B4-BE49-F238E27FC236}">
                <a16:creationId xmlns:a16="http://schemas.microsoft.com/office/drawing/2014/main" id="{AD56EAB6-717F-737E-59E9-07B60A886F9E}"/>
              </a:ext>
            </a:extLst>
          </p:cNvPr>
          <p:cNvGrpSpPr/>
          <p:nvPr/>
        </p:nvGrpSpPr>
        <p:grpSpPr>
          <a:xfrm>
            <a:off x="445787" y="1499691"/>
            <a:ext cx="4713622" cy="4565144"/>
            <a:chOff x="445787" y="1499691"/>
            <a:chExt cx="4713622" cy="4565144"/>
          </a:xfrm>
        </p:grpSpPr>
        <p:sp>
          <p:nvSpPr>
            <p:cNvPr id="119" name="Google Shape;119;p18"/>
            <p:cNvSpPr/>
            <p:nvPr/>
          </p:nvSpPr>
          <p:spPr>
            <a:xfrm flipH="1">
              <a:off x="2567610" y="2412127"/>
              <a:ext cx="2591799" cy="2630317"/>
            </a:xfrm>
            <a:custGeom>
              <a:avLst/>
              <a:gdLst/>
              <a:ahLst/>
              <a:cxnLst/>
              <a:rect l="l" t="t" r="r" b="b"/>
              <a:pathLst>
                <a:path w="28664" h="29090" extrusionOk="0">
                  <a:moveTo>
                    <a:pt x="8268" y="22585"/>
                  </a:moveTo>
                  <a:cubicBezTo>
                    <a:pt x="10487" y="23314"/>
                    <a:pt x="12858" y="23344"/>
                    <a:pt x="15107" y="22645"/>
                  </a:cubicBezTo>
                  <a:cubicBezTo>
                    <a:pt x="15198" y="22615"/>
                    <a:pt x="15320" y="22585"/>
                    <a:pt x="15411" y="22554"/>
                  </a:cubicBezTo>
                  <a:lnTo>
                    <a:pt x="15624" y="22493"/>
                  </a:lnTo>
                  <a:cubicBezTo>
                    <a:pt x="17509" y="21977"/>
                    <a:pt x="19454" y="22341"/>
                    <a:pt x="21034" y="23496"/>
                  </a:cubicBezTo>
                  <a:cubicBezTo>
                    <a:pt x="22645" y="24651"/>
                    <a:pt x="23618" y="26475"/>
                    <a:pt x="23679" y="28451"/>
                  </a:cubicBezTo>
                  <a:cubicBezTo>
                    <a:pt x="23679" y="28603"/>
                    <a:pt x="23679" y="28755"/>
                    <a:pt x="23679" y="28907"/>
                  </a:cubicBezTo>
                  <a:lnTo>
                    <a:pt x="28664" y="29089"/>
                  </a:lnTo>
                  <a:cubicBezTo>
                    <a:pt x="28664" y="28816"/>
                    <a:pt x="28664" y="28542"/>
                    <a:pt x="28664" y="28269"/>
                  </a:cubicBezTo>
                  <a:cubicBezTo>
                    <a:pt x="28542" y="24743"/>
                    <a:pt x="26840" y="21551"/>
                    <a:pt x="23983" y="19454"/>
                  </a:cubicBezTo>
                  <a:cubicBezTo>
                    <a:pt x="23496" y="19119"/>
                    <a:pt x="22980" y="18785"/>
                    <a:pt x="22433" y="18512"/>
                  </a:cubicBezTo>
                  <a:cubicBezTo>
                    <a:pt x="20974" y="17934"/>
                    <a:pt x="17448" y="17083"/>
                    <a:pt x="13618" y="17904"/>
                  </a:cubicBezTo>
                  <a:cubicBezTo>
                    <a:pt x="12372" y="18268"/>
                    <a:pt x="11034" y="18268"/>
                    <a:pt x="9818" y="17843"/>
                  </a:cubicBezTo>
                  <a:cubicBezTo>
                    <a:pt x="8177" y="17326"/>
                    <a:pt x="6870" y="16201"/>
                    <a:pt x="6080" y="14682"/>
                  </a:cubicBezTo>
                  <a:cubicBezTo>
                    <a:pt x="5289" y="13132"/>
                    <a:pt x="5168" y="11399"/>
                    <a:pt x="5685" y="9788"/>
                  </a:cubicBezTo>
                  <a:cubicBezTo>
                    <a:pt x="6232" y="8147"/>
                    <a:pt x="7356" y="6840"/>
                    <a:pt x="8876" y="6049"/>
                  </a:cubicBezTo>
                  <a:cubicBezTo>
                    <a:pt x="10396" y="5289"/>
                    <a:pt x="12128" y="5137"/>
                    <a:pt x="13770" y="5685"/>
                  </a:cubicBezTo>
                  <a:cubicBezTo>
                    <a:pt x="15016" y="6080"/>
                    <a:pt x="16110" y="6840"/>
                    <a:pt x="16901" y="7903"/>
                  </a:cubicBezTo>
                  <a:lnTo>
                    <a:pt x="20882" y="4894"/>
                  </a:lnTo>
                  <a:cubicBezTo>
                    <a:pt x="19454" y="3040"/>
                    <a:pt x="17539" y="1672"/>
                    <a:pt x="15290" y="943"/>
                  </a:cubicBezTo>
                  <a:cubicBezTo>
                    <a:pt x="12402" y="1"/>
                    <a:pt x="9332" y="244"/>
                    <a:pt x="6627" y="1612"/>
                  </a:cubicBezTo>
                  <a:cubicBezTo>
                    <a:pt x="6080" y="1885"/>
                    <a:pt x="5563" y="2220"/>
                    <a:pt x="5077" y="2554"/>
                  </a:cubicBezTo>
                  <a:cubicBezTo>
                    <a:pt x="3131" y="3982"/>
                    <a:pt x="1703" y="5928"/>
                    <a:pt x="943" y="8238"/>
                  </a:cubicBezTo>
                  <a:cubicBezTo>
                    <a:pt x="1" y="11125"/>
                    <a:pt x="244" y="14226"/>
                    <a:pt x="1642" y="16931"/>
                  </a:cubicBezTo>
                  <a:cubicBezTo>
                    <a:pt x="3010" y="19636"/>
                    <a:pt x="5381" y="21642"/>
                    <a:pt x="8268" y="22585"/>
                  </a:cubicBezTo>
                  <a:close/>
                </a:path>
              </a:pathLst>
            </a:custGeom>
            <a:solidFill>
              <a:srgbClr val="00E99D"/>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 name="Google Shape;120;p18"/>
            <p:cNvSpPr/>
            <p:nvPr/>
          </p:nvSpPr>
          <p:spPr>
            <a:xfrm flipH="1">
              <a:off x="929531" y="2840901"/>
              <a:ext cx="2088883" cy="3193635"/>
            </a:xfrm>
            <a:custGeom>
              <a:avLst/>
              <a:gdLst/>
              <a:ahLst/>
              <a:cxnLst/>
              <a:rect l="l" t="t" r="r" b="b"/>
              <a:pathLst>
                <a:path w="23102" h="35320" extrusionOk="0">
                  <a:moveTo>
                    <a:pt x="20609" y="17235"/>
                  </a:moveTo>
                  <a:cubicBezTo>
                    <a:pt x="19211" y="15350"/>
                    <a:pt x="17326" y="13922"/>
                    <a:pt x="15108" y="13162"/>
                  </a:cubicBezTo>
                  <a:cubicBezTo>
                    <a:pt x="15016" y="13131"/>
                    <a:pt x="14895" y="13101"/>
                    <a:pt x="14773" y="13070"/>
                  </a:cubicBezTo>
                  <a:lnTo>
                    <a:pt x="14560" y="12979"/>
                  </a:lnTo>
                  <a:cubicBezTo>
                    <a:pt x="12767" y="12280"/>
                    <a:pt x="11399" y="10852"/>
                    <a:pt x="10791" y="8997"/>
                  </a:cubicBezTo>
                  <a:cubicBezTo>
                    <a:pt x="10183" y="7113"/>
                    <a:pt x="10457" y="5076"/>
                    <a:pt x="11551" y="3435"/>
                  </a:cubicBezTo>
                  <a:cubicBezTo>
                    <a:pt x="11642" y="3313"/>
                    <a:pt x="11734" y="3192"/>
                    <a:pt x="11825" y="3070"/>
                  </a:cubicBezTo>
                  <a:lnTo>
                    <a:pt x="7904" y="0"/>
                  </a:lnTo>
                  <a:cubicBezTo>
                    <a:pt x="7752" y="213"/>
                    <a:pt x="7569" y="426"/>
                    <a:pt x="7417" y="639"/>
                  </a:cubicBezTo>
                  <a:cubicBezTo>
                    <a:pt x="5472" y="3557"/>
                    <a:pt x="4955" y="7174"/>
                    <a:pt x="6050" y="10548"/>
                  </a:cubicBezTo>
                  <a:cubicBezTo>
                    <a:pt x="6232" y="11095"/>
                    <a:pt x="6475" y="11672"/>
                    <a:pt x="6749" y="12189"/>
                  </a:cubicBezTo>
                  <a:cubicBezTo>
                    <a:pt x="7569" y="13526"/>
                    <a:pt x="9940" y="16292"/>
                    <a:pt x="13497" y="17903"/>
                  </a:cubicBezTo>
                  <a:cubicBezTo>
                    <a:pt x="14743" y="18329"/>
                    <a:pt x="15807" y="19119"/>
                    <a:pt x="16567" y="20183"/>
                  </a:cubicBezTo>
                  <a:cubicBezTo>
                    <a:pt x="17570" y="21551"/>
                    <a:pt x="17965" y="23253"/>
                    <a:pt x="17691" y="24925"/>
                  </a:cubicBezTo>
                  <a:cubicBezTo>
                    <a:pt x="17448" y="26627"/>
                    <a:pt x="16536" y="28116"/>
                    <a:pt x="15138" y="29119"/>
                  </a:cubicBezTo>
                  <a:cubicBezTo>
                    <a:pt x="13770" y="30122"/>
                    <a:pt x="12068" y="30517"/>
                    <a:pt x="10366" y="30244"/>
                  </a:cubicBezTo>
                  <a:cubicBezTo>
                    <a:pt x="8694" y="29970"/>
                    <a:pt x="7205" y="29089"/>
                    <a:pt x="6202" y="27691"/>
                  </a:cubicBezTo>
                  <a:cubicBezTo>
                    <a:pt x="5411" y="26627"/>
                    <a:pt x="5016" y="25381"/>
                    <a:pt x="4986" y="24043"/>
                  </a:cubicBezTo>
                  <a:lnTo>
                    <a:pt x="1" y="24134"/>
                  </a:lnTo>
                  <a:cubicBezTo>
                    <a:pt x="31" y="26475"/>
                    <a:pt x="791" y="28724"/>
                    <a:pt x="2159" y="30639"/>
                  </a:cubicBezTo>
                  <a:cubicBezTo>
                    <a:pt x="3952" y="33071"/>
                    <a:pt x="6597" y="34712"/>
                    <a:pt x="9606" y="35168"/>
                  </a:cubicBezTo>
                  <a:cubicBezTo>
                    <a:pt x="10214" y="35259"/>
                    <a:pt x="10822" y="35320"/>
                    <a:pt x="11399" y="35320"/>
                  </a:cubicBezTo>
                  <a:cubicBezTo>
                    <a:pt x="13800" y="35320"/>
                    <a:pt x="16111" y="34560"/>
                    <a:pt x="18086" y="33132"/>
                  </a:cubicBezTo>
                  <a:cubicBezTo>
                    <a:pt x="20518" y="31369"/>
                    <a:pt x="22159" y="28724"/>
                    <a:pt x="22615" y="25715"/>
                  </a:cubicBezTo>
                  <a:cubicBezTo>
                    <a:pt x="23102" y="22706"/>
                    <a:pt x="22372" y="19697"/>
                    <a:pt x="20609" y="17235"/>
                  </a:cubicBezTo>
                  <a:close/>
                </a:path>
              </a:pathLst>
            </a:custGeom>
            <a:solidFill>
              <a:schemeClr val="accent4"/>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 name="Google Shape;121;p18"/>
            <p:cNvSpPr/>
            <p:nvPr/>
          </p:nvSpPr>
          <p:spPr>
            <a:xfrm flipH="1">
              <a:off x="1765024" y="1499691"/>
              <a:ext cx="2157603" cy="2553280"/>
            </a:xfrm>
            <a:custGeom>
              <a:avLst/>
              <a:gdLst/>
              <a:ahLst/>
              <a:cxnLst/>
              <a:rect l="l" t="t" r="r" b="b"/>
              <a:pathLst>
                <a:path w="23862" h="28238" extrusionOk="0">
                  <a:moveTo>
                    <a:pt x="23861" y="10882"/>
                  </a:moveTo>
                  <a:cubicBezTo>
                    <a:pt x="23709" y="10912"/>
                    <a:pt x="23527" y="10973"/>
                    <a:pt x="23345" y="11034"/>
                  </a:cubicBezTo>
                  <a:cubicBezTo>
                    <a:pt x="21186" y="11733"/>
                    <a:pt x="19302" y="13040"/>
                    <a:pt x="17934" y="14833"/>
                  </a:cubicBezTo>
                  <a:lnTo>
                    <a:pt x="17904" y="14833"/>
                  </a:lnTo>
                  <a:cubicBezTo>
                    <a:pt x="17904" y="14864"/>
                    <a:pt x="17873" y="14894"/>
                    <a:pt x="17843" y="14925"/>
                  </a:cubicBezTo>
                  <a:cubicBezTo>
                    <a:pt x="18542" y="13861"/>
                    <a:pt x="18907" y="12645"/>
                    <a:pt x="18907" y="11399"/>
                  </a:cubicBezTo>
                  <a:cubicBezTo>
                    <a:pt x="18907" y="9696"/>
                    <a:pt x="18238" y="8086"/>
                    <a:pt x="17022" y="6870"/>
                  </a:cubicBezTo>
                  <a:cubicBezTo>
                    <a:pt x="15806" y="5654"/>
                    <a:pt x="14195" y="4985"/>
                    <a:pt x="12493" y="4985"/>
                  </a:cubicBezTo>
                  <a:cubicBezTo>
                    <a:pt x="10791" y="4985"/>
                    <a:pt x="9180" y="5654"/>
                    <a:pt x="7964" y="6870"/>
                  </a:cubicBezTo>
                  <a:cubicBezTo>
                    <a:pt x="6749" y="8086"/>
                    <a:pt x="6080" y="9696"/>
                    <a:pt x="6080" y="11399"/>
                  </a:cubicBezTo>
                  <a:cubicBezTo>
                    <a:pt x="6080" y="12706"/>
                    <a:pt x="6475" y="13952"/>
                    <a:pt x="7235" y="15046"/>
                  </a:cubicBezTo>
                  <a:cubicBezTo>
                    <a:pt x="7235" y="15046"/>
                    <a:pt x="7265" y="15077"/>
                    <a:pt x="7265" y="15107"/>
                  </a:cubicBezTo>
                  <a:cubicBezTo>
                    <a:pt x="8755" y="17751"/>
                    <a:pt x="9271" y="20548"/>
                    <a:pt x="9363" y="22371"/>
                  </a:cubicBezTo>
                  <a:cubicBezTo>
                    <a:pt x="9393" y="22858"/>
                    <a:pt x="9363" y="23283"/>
                    <a:pt x="9363" y="23618"/>
                  </a:cubicBezTo>
                  <a:cubicBezTo>
                    <a:pt x="9271" y="24226"/>
                    <a:pt x="9119" y="24803"/>
                    <a:pt x="8937" y="25381"/>
                  </a:cubicBezTo>
                  <a:cubicBezTo>
                    <a:pt x="8603" y="26414"/>
                    <a:pt x="8147" y="27356"/>
                    <a:pt x="7539" y="28238"/>
                  </a:cubicBezTo>
                  <a:cubicBezTo>
                    <a:pt x="5776" y="27751"/>
                    <a:pt x="3010" y="27356"/>
                    <a:pt x="1" y="27964"/>
                  </a:cubicBezTo>
                  <a:cubicBezTo>
                    <a:pt x="122" y="27934"/>
                    <a:pt x="213" y="27903"/>
                    <a:pt x="305" y="27873"/>
                  </a:cubicBezTo>
                  <a:cubicBezTo>
                    <a:pt x="2159" y="27204"/>
                    <a:pt x="3587" y="25715"/>
                    <a:pt x="4195" y="23830"/>
                  </a:cubicBezTo>
                  <a:cubicBezTo>
                    <a:pt x="4803" y="21976"/>
                    <a:pt x="4530" y="20001"/>
                    <a:pt x="3466" y="18390"/>
                  </a:cubicBezTo>
                  <a:lnTo>
                    <a:pt x="3435" y="18329"/>
                  </a:lnTo>
                  <a:lnTo>
                    <a:pt x="3344" y="18207"/>
                  </a:lnTo>
                  <a:cubicBezTo>
                    <a:pt x="3283" y="18116"/>
                    <a:pt x="3253" y="18055"/>
                    <a:pt x="3192" y="17964"/>
                  </a:cubicBezTo>
                  <a:cubicBezTo>
                    <a:pt x="3192" y="17964"/>
                    <a:pt x="3162" y="17934"/>
                    <a:pt x="3162" y="17903"/>
                  </a:cubicBezTo>
                  <a:cubicBezTo>
                    <a:pt x="3101" y="17873"/>
                    <a:pt x="3071" y="17812"/>
                    <a:pt x="3040" y="17751"/>
                  </a:cubicBezTo>
                  <a:cubicBezTo>
                    <a:pt x="1764" y="15867"/>
                    <a:pt x="1095" y="13678"/>
                    <a:pt x="1095" y="11399"/>
                  </a:cubicBezTo>
                  <a:cubicBezTo>
                    <a:pt x="1095" y="11216"/>
                    <a:pt x="1095" y="11034"/>
                    <a:pt x="1125" y="10882"/>
                  </a:cubicBezTo>
                  <a:cubicBezTo>
                    <a:pt x="1247" y="8025"/>
                    <a:pt x="2402" y="5380"/>
                    <a:pt x="4438" y="3344"/>
                  </a:cubicBezTo>
                  <a:cubicBezTo>
                    <a:pt x="6597" y="1186"/>
                    <a:pt x="9454" y="0"/>
                    <a:pt x="12493" y="0"/>
                  </a:cubicBezTo>
                  <a:cubicBezTo>
                    <a:pt x="14925" y="0"/>
                    <a:pt x="17235" y="760"/>
                    <a:pt x="19150" y="2158"/>
                  </a:cubicBezTo>
                  <a:cubicBezTo>
                    <a:pt x="19636" y="2523"/>
                    <a:pt x="20092" y="2918"/>
                    <a:pt x="20548" y="3344"/>
                  </a:cubicBezTo>
                  <a:cubicBezTo>
                    <a:pt x="22554" y="5380"/>
                    <a:pt x="23740" y="8025"/>
                    <a:pt x="23861" y="10882"/>
                  </a:cubicBezTo>
                  <a:close/>
                </a:path>
              </a:pathLst>
            </a:custGeom>
            <a:solidFill>
              <a:srgbClr val="3B63AA"/>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 name="Google Shape;122;p18"/>
            <p:cNvSpPr/>
            <p:nvPr/>
          </p:nvSpPr>
          <p:spPr>
            <a:xfrm flipH="1">
              <a:off x="445787" y="2414930"/>
              <a:ext cx="2819928" cy="2022876"/>
            </a:xfrm>
            <a:custGeom>
              <a:avLst/>
              <a:gdLst/>
              <a:ahLst/>
              <a:cxnLst/>
              <a:rect l="l" t="t" r="r" b="b"/>
              <a:pathLst>
                <a:path w="31187" h="22372" extrusionOk="0">
                  <a:moveTo>
                    <a:pt x="30457" y="15228"/>
                  </a:moveTo>
                  <a:cubicBezTo>
                    <a:pt x="30274" y="15806"/>
                    <a:pt x="30031" y="16353"/>
                    <a:pt x="29758" y="16900"/>
                  </a:cubicBezTo>
                  <a:cubicBezTo>
                    <a:pt x="28451" y="19453"/>
                    <a:pt x="26293" y="21399"/>
                    <a:pt x="23618" y="22371"/>
                  </a:cubicBezTo>
                  <a:cubicBezTo>
                    <a:pt x="23527" y="22250"/>
                    <a:pt x="23435" y="22098"/>
                    <a:pt x="23344" y="21946"/>
                  </a:cubicBezTo>
                  <a:cubicBezTo>
                    <a:pt x="22007" y="20122"/>
                    <a:pt x="20153" y="18724"/>
                    <a:pt x="18025" y="17964"/>
                  </a:cubicBezTo>
                  <a:lnTo>
                    <a:pt x="18025" y="17933"/>
                  </a:lnTo>
                  <a:cubicBezTo>
                    <a:pt x="17994" y="17933"/>
                    <a:pt x="17964" y="17903"/>
                    <a:pt x="17934" y="17903"/>
                  </a:cubicBezTo>
                  <a:cubicBezTo>
                    <a:pt x="19119" y="18237"/>
                    <a:pt x="20396" y="18207"/>
                    <a:pt x="21581" y="17812"/>
                  </a:cubicBezTo>
                  <a:cubicBezTo>
                    <a:pt x="23223" y="17295"/>
                    <a:pt x="24530" y="16170"/>
                    <a:pt x="25320" y="14651"/>
                  </a:cubicBezTo>
                  <a:cubicBezTo>
                    <a:pt x="26080" y="13101"/>
                    <a:pt x="26232" y="11368"/>
                    <a:pt x="25715" y="9757"/>
                  </a:cubicBezTo>
                  <a:cubicBezTo>
                    <a:pt x="25168" y="8116"/>
                    <a:pt x="24043" y="6809"/>
                    <a:pt x="22523" y="6018"/>
                  </a:cubicBezTo>
                  <a:cubicBezTo>
                    <a:pt x="21004" y="5258"/>
                    <a:pt x="19241" y="5106"/>
                    <a:pt x="17630" y="5654"/>
                  </a:cubicBezTo>
                  <a:cubicBezTo>
                    <a:pt x="16384" y="6049"/>
                    <a:pt x="15320" y="6809"/>
                    <a:pt x="14529" y="7842"/>
                  </a:cubicBezTo>
                  <a:cubicBezTo>
                    <a:pt x="14499" y="7872"/>
                    <a:pt x="14499" y="7872"/>
                    <a:pt x="14469" y="7903"/>
                  </a:cubicBezTo>
                  <a:cubicBezTo>
                    <a:pt x="12402" y="10152"/>
                    <a:pt x="9940" y="11490"/>
                    <a:pt x="8237" y="12128"/>
                  </a:cubicBezTo>
                  <a:cubicBezTo>
                    <a:pt x="7751" y="12310"/>
                    <a:pt x="7356" y="12432"/>
                    <a:pt x="7022" y="12523"/>
                  </a:cubicBezTo>
                  <a:cubicBezTo>
                    <a:pt x="6414" y="12614"/>
                    <a:pt x="5836" y="12675"/>
                    <a:pt x="5228" y="12675"/>
                  </a:cubicBezTo>
                  <a:cubicBezTo>
                    <a:pt x="4134" y="12675"/>
                    <a:pt x="3101" y="12523"/>
                    <a:pt x="2098" y="12249"/>
                  </a:cubicBezTo>
                  <a:cubicBezTo>
                    <a:pt x="2006" y="10426"/>
                    <a:pt x="1490" y="7660"/>
                    <a:pt x="0" y="4985"/>
                  </a:cubicBezTo>
                  <a:cubicBezTo>
                    <a:pt x="61" y="5076"/>
                    <a:pt x="122" y="5137"/>
                    <a:pt x="183" y="5228"/>
                  </a:cubicBezTo>
                  <a:cubicBezTo>
                    <a:pt x="1398" y="6778"/>
                    <a:pt x="3222" y="7690"/>
                    <a:pt x="5228" y="7690"/>
                  </a:cubicBezTo>
                  <a:cubicBezTo>
                    <a:pt x="7174" y="7690"/>
                    <a:pt x="8967" y="6839"/>
                    <a:pt x="10183" y="5319"/>
                  </a:cubicBezTo>
                  <a:lnTo>
                    <a:pt x="10244" y="5258"/>
                  </a:lnTo>
                  <a:lnTo>
                    <a:pt x="10335" y="5137"/>
                  </a:lnTo>
                  <a:cubicBezTo>
                    <a:pt x="10396" y="5046"/>
                    <a:pt x="10456" y="4985"/>
                    <a:pt x="10487" y="4894"/>
                  </a:cubicBezTo>
                  <a:cubicBezTo>
                    <a:pt x="10517" y="4894"/>
                    <a:pt x="10517" y="4894"/>
                    <a:pt x="10517" y="4863"/>
                  </a:cubicBezTo>
                  <a:cubicBezTo>
                    <a:pt x="10578" y="4803"/>
                    <a:pt x="10608" y="4772"/>
                    <a:pt x="10669" y="4711"/>
                  </a:cubicBezTo>
                  <a:cubicBezTo>
                    <a:pt x="12037" y="2918"/>
                    <a:pt x="13921" y="1611"/>
                    <a:pt x="16080" y="912"/>
                  </a:cubicBezTo>
                  <a:cubicBezTo>
                    <a:pt x="16262" y="851"/>
                    <a:pt x="16444" y="790"/>
                    <a:pt x="16596" y="760"/>
                  </a:cubicBezTo>
                  <a:cubicBezTo>
                    <a:pt x="19332" y="0"/>
                    <a:pt x="22219" y="274"/>
                    <a:pt x="24773" y="1581"/>
                  </a:cubicBezTo>
                  <a:cubicBezTo>
                    <a:pt x="27478" y="2979"/>
                    <a:pt x="29514" y="5319"/>
                    <a:pt x="30457" y="8207"/>
                  </a:cubicBezTo>
                  <a:cubicBezTo>
                    <a:pt x="31186" y="10517"/>
                    <a:pt x="31186" y="12949"/>
                    <a:pt x="30457" y="15228"/>
                  </a:cubicBezTo>
                  <a:close/>
                </a:path>
              </a:pathLst>
            </a:custGeom>
            <a:solidFill>
              <a:schemeClr val="accent5"/>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 name="Google Shape;123;p18"/>
            <p:cNvSpPr/>
            <p:nvPr/>
          </p:nvSpPr>
          <p:spPr>
            <a:xfrm flipH="1">
              <a:off x="1803554" y="4036443"/>
              <a:ext cx="2850129" cy="2028392"/>
            </a:xfrm>
            <a:custGeom>
              <a:avLst/>
              <a:gdLst/>
              <a:ahLst/>
              <a:cxnLst/>
              <a:rect l="l" t="t" r="r" b="b"/>
              <a:pathLst>
                <a:path w="31521" h="22433" extrusionOk="0">
                  <a:moveTo>
                    <a:pt x="31521" y="4651"/>
                  </a:moveTo>
                  <a:cubicBezTo>
                    <a:pt x="31430" y="4621"/>
                    <a:pt x="31338" y="4590"/>
                    <a:pt x="31247" y="4560"/>
                  </a:cubicBezTo>
                  <a:cubicBezTo>
                    <a:pt x="29332" y="4013"/>
                    <a:pt x="27326" y="4347"/>
                    <a:pt x="25715" y="5532"/>
                  </a:cubicBezTo>
                  <a:cubicBezTo>
                    <a:pt x="24135" y="6657"/>
                    <a:pt x="23192" y="8420"/>
                    <a:pt x="23071" y="10365"/>
                  </a:cubicBezTo>
                  <a:lnTo>
                    <a:pt x="23071" y="10426"/>
                  </a:lnTo>
                  <a:lnTo>
                    <a:pt x="23071" y="10426"/>
                  </a:lnTo>
                  <a:lnTo>
                    <a:pt x="23071" y="10578"/>
                  </a:lnTo>
                  <a:cubicBezTo>
                    <a:pt x="23071" y="10669"/>
                    <a:pt x="23071" y="10760"/>
                    <a:pt x="23071" y="10821"/>
                  </a:cubicBezTo>
                  <a:lnTo>
                    <a:pt x="23071" y="10852"/>
                  </a:lnTo>
                  <a:cubicBezTo>
                    <a:pt x="23071" y="10882"/>
                    <a:pt x="23071" y="10912"/>
                    <a:pt x="23071" y="10912"/>
                  </a:cubicBezTo>
                  <a:cubicBezTo>
                    <a:pt x="23071" y="11004"/>
                    <a:pt x="23071" y="11064"/>
                    <a:pt x="23071" y="11125"/>
                  </a:cubicBezTo>
                  <a:cubicBezTo>
                    <a:pt x="22980" y="13405"/>
                    <a:pt x="22250" y="15563"/>
                    <a:pt x="20913" y="17417"/>
                  </a:cubicBezTo>
                  <a:cubicBezTo>
                    <a:pt x="20791" y="17539"/>
                    <a:pt x="20700" y="17691"/>
                    <a:pt x="20578" y="17812"/>
                  </a:cubicBezTo>
                  <a:cubicBezTo>
                    <a:pt x="18815" y="20061"/>
                    <a:pt x="16293" y="21490"/>
                    <a:pt x="13466" y="21946"/>
                  </a:cubicBezTo>
                  <a:cubicBezTo>
                    <a:pt x="10457" y="22432"/>
                    <a:pt x="7447" y="21703"/>
                    <a:pt x="4985" y="19910"/>
                  </a:cubicBezTo>
                  <a:cubicBezTo>
                    <a:pt x="3040" y="18511"/>
                    <a:pt x="1611" y="16536"/>
                    <a:pt x="851" y="14256"/>
                  </a:cubicBezTo>
                  <a:cubicBezTo>
                    <a:pt x="669" y="13678"/>
                    <a:pt x="548" y="13101"/>
                    <a:pt x="426" y="12493"/>
                  </a:cubicBezTo>
                  <a:cubicBezTo>
                    <a:pt x="0" y="9666"/>
                    <a:pt x="608" y="6839"/>
                    <a:pt x="2159" y="4438"/>
                  </a:cubicBezTo>
                  <a:cubicBezTo>
                    <a:pt x="2341" y="4529"/>
                    <a:pt x="2493" y="4560"/>
                    <a:pt x="2675" y="4621"/>
                  </a:cubicBezTo>
                  <a:cubicBezTo>
                    <a:pt x="4833" y="5320"/>
                    <a:pt x="7113" y="5380"/>
                    <a:pt x="9301" y="4742"/>
                  </a:cubicBezTo>
                  <a:lnTo>
                    <a:pt x="9301" y="4742"/>
                  </a:lnTo>
                  <a:cubicBezTo>
                    <a:pt x="9332" y="4742"/>
                    <a:pt x="9393" y="4742"/>
                    <a:pt x="9423" y="4712"/>
                  </a:cubicBezTo>
                  <a:cubicBezTo>
                    <a:pt x="8238" y="5168"/>
                    <a:pt x="7235" y="5928"/>
                    <a:pt x="6505" y="6931"/>
                  </a:cubicBezTo>
                  <a:cubicBezTo>
                    <a:pt x="5502" y="8329"/>
                    <a:pt x="5107" y="10031"/>
                    <a:pt x="5350" y="11703"/>
                  </a:cubicBezTo>
                  <a:cubicBezTo>
                    <a:pt x="5624" y="13405"/>
                    <a:pt x="6535" y="14894"/>
                    <a:pt x="7934" y="15897"/>
                  </a:cubicBezTo>
                  <a:cubicBezTo>
                    <a:pt x="9301" y="16900"/>
                    <a:pt x="11004" y="17295"/>
                    <a:pt x="12675" y="17022"/>
                  </a:cubicBezTo>
                  <a:cubicBezTo>
                    <a:pt x="14378" y="16748"/>
                    <a:pt x="15867" y="15867"/>
                    <a:pt x="16870" y="14469"/>
                  </a:cubicBezTo>
                  <a:cubicBezTo>
                    <a:pt x="17630" y="13405"/>
                    <a:pt x="18055" y="12159"/>
                    <a:pt x="18086" y="10882"/>
                  </a:cubicBezTo>
                  <a:cubicBezTo>
                    <a:pt x="18086" y="10852"/>
                    <a:pt x="18086" y="10821"/>
                    <a:pt x="18086" y="10791"/>
                  </a:cubicBezTo>
                  <a:lnTo>
                    <a:pt x="18086" y="10791"/>
                  </a:lnTo>
                  <a:cubicBezTo>
                    <a:pt x="18451" y="7751"/>
                    <a:pt x="19666" y="5228"/>
                    <a:pt x="20669" y="3678"/>
                  </a:cubicBezTo>
                  <a:cubicBezTo>
                    <a:pt x="20943" y="3283"/>
                    <a:pt x="21186" y="2918"/>
                    <a:pt x="21399" y="2675"/>
                  </a:cubicBezTo>
                  <a:cubicBezTo>
                    <a:pt x="21825" y="2250"/>
                    <a:pt x="22280" y="1855"/>
                    <a:pt x="22767" y="1490"/>
                  </a:cubicBezTo>
                  <a:cubicBezTo>
                    <a:pt x="23648" y="851"/>
                    <a:pt x="24591" y="365"/>
                    <a:pt x="25563" y="0"/>
                  </a:cubicBezTo>
                  <a:cubicBezTo>
                    <a:pt x="26718" y="1429"/>
                    <a:pt x="28755" y="3374"/>
                    <a:pt x="31521" y="4651"/>
                  </a:cubicBezTo>
                  <a:close/>
                </a:path>
              </a:pathLst>
            </a:custGeom>
            <a:solidFill>
              <a:srgbClr val="0177FF"/>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grpSp>
          <p:nvGrpSpPr>
            <p:cNvPr id="144" name="Google Shape;144;p18"/>
            <p:cNvGrpSpPr/>
            <p:nvPr/>
          </p:nvGrpSpPr>
          <p:grpSpPr>
            <a:xfrm>
              <a:off x="2587567" y="2286434"/>
              <a:ext cx="407695" cy="467201"/>
              <a:chOff x="2890050" y="2318350"/>
              <a:chExt cx="259150" cy="296975"/>
            </a:xfrm>
          </p:grpSpPr>
          <p:sp>
            <p:nvSpPr>
              <p:cNvPr id="145" name="Google Shape;145;p1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accent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46" name="Google Shape;146;p1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accent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grpSp>
        <p:sp>
          <p:nvSpPr>
            <p:cNvPr id="147" name="Google Shape;147;p18"/>
            <p:cNvSpPr/>
            <p:nvPr/>
          </p:nvSpPr>
          <p:spPr>
            <a:xfrm>
              <a:off x="1250343" y="3248082"/>
              <a:ext cx="465943" cy="465903"/>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accent5"/>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48" name="Google Shape;148;p18"/>
            <p:cNvSpPr/>
            <p:nvPr/>
          </p:nvSpPr>
          <p:spPr>
            <a:xfrm>
              <a:off x="3365957" y="4778552"/>
              <a:ext cx="464684" cy="463465"/>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accent3"/>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49" name="Google Shape;149;p18"/>
            <p:cNvSpPr/>
            <p:nvPr/>
          </p:nvSpPr>
          <p:spPr>
            <a:xfrm>
              <a:off x="3830634" y="3217374"/>
              <a:ext cx="573188" cy="527324"/>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accent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grpSp>
          <p:nvGrpSpPr>
            <p:cNvPr id="150" name="Google Shape;150;p18"/>
            <p:cNvGrpSpPr/>
            <p:nvPr/>
          </p:nvGrpSpPr>
          <p:grpSpPr>
            <a:xfrm>
              <a:off x="1729811" y="4806140"/>
              <a:ext cx="488359" cy="488976"/>
              <a:chOff x="-61784125" y="1931250"/>
              <a:chExt cx="316650" cy="317050"/>
            </a:xfrm>
          </p:grpSpPr>
          <p:sp>
            <p:nvSpPr>
              <p:cNvPr id="151" name="Google Shape;151;p1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accent4"/>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52" name="Google Shape;152;p1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accent4"/>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53" name="Google Shape;153;p1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accent4"/>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54" name="Google Shape;154;p1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accent4"/>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49"/>
        <p:cNvGrpSpPr/>
        <p:nvPr/>
      </p:nvGrpSpPr>
      <p:grpSpPr>
        <a:xfrm>
          <a:off x="0" y="0"/>
          <a:ext cx="0" cy="0"/>
          <a:chOff x="0" y="0"/>
          <a:chExt cx="0" cy="0"/>
        </a:xfrm>
      </p:grpSpPr>
      <p:sp>
        <p:nvSpPr>
          <p:cNvPr id="750" name="Google Shape;750;p34"/>
          <p:cNvSpPr>
            <a:spLocks/>
          </p:cNvSpPr>
          <p:nvPr/>
        </p:nvSpPr>
        <p:spPr>
          <a:xfrm>
            <a:off x="640400" y="1826035"/>
            <a:ext cx="10911200" cy="763600"/>
          </a:xfrm>
          <a:prstGeom prst="roundRect">
            <a:avLst>
              <a:gd name="adj" fmla="val 50000"/>
            </a:avLst>
          </a:prstGeom>
          <a:solidFill>
            <a:schemeClr val="accent6">
              <a:lumMod val="75000"/>
            </a:schemeClr>
          </a:solid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51" name="Google Shape;751;p34"/>
          <p:cNvSpPr>
            <a:spLocks/>
          </p:cNvSpPr>
          <p:nvPr/>
        </p:nvSpPr>
        <p:spPr>
          <a:xfrm>
            <a:off x="640400" y="2589629"/>
            <a:ext cx="10911200" cy="898400"/>
          </a:xfrm>
          <a:prstGeom prst="roundRect">
            <a:avLst>
              <a:gd name="adj" fmla="val 50000"/>
            </a:avLst>
          </a:prstGeom>
          <a:solidFill>
            <a:schemeClr val="bg2">
              <a:lumMod val="25000"/>
            </a:schemeClr>
          </a:solid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52" name="Google Shape;752;p34"/>
          <p:cNvSpPr>
            <a:spLocks/>
          </p:cNvSpPr>
          <p:nvPr/>
        </p:nvSpPr>
        <p:spPr>
          <a:xfrm>
            <a:off x="640400" y="3501297"/>
            <a:ext cx="10911200" cy="648400"/>
          </a:xfrm>
          <a:prstGeom prst="roundRect">
            <a:avLst>
              <a:gd name="adj" fmla="val 50000"/>
            </a:avLst>
          </a:prstGeom>
          <a:solidFill>
            <a:schemeClr val="accent4"/>
          </a:solid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53" name="Google Shape;753;p34"/>
          <p:cNvSpPr>
            <a:spLocks/>
          </p:cNvSpPr>
          <p:nvPr/>
        </p:nvSpPr>
        <p:spPr>
          <a:xfrm>
            <a:off x="2438400" y="3501297"/>
            <a:ext cx="7315200" cy="648400"/>
          </a:xfrm>
          <a:prstGeom prst="roundRect">
            <a:avLst>
              <a:gd name="adj" fmla="val 50000"/>
            </a:avLst>
          </a:prstGeom>
          <a:no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54" name="Google Shape;754;p34"/>
          <p:cNvSpPr>
            <a:spLocks/>
          </p:cNvSpPr>
          <p:nvPr/>
        </p:nvSpPr>
        <p:spPr>
          <a:xfrm>
            <a:off x="640400" y="4149697"/>
            <a:ext cx="10911200" cy="648400"/>
          </a:xfrm>
          <a:prstGeom prst="roundRect">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55" name="Google Shape;755;p34"/>
          <p:cNvSpPr>
            <a:spLocks/>
          </p:cNvSpPr>
          <p:nvPr/>
        </p:nvSpPr>
        <p:spPr>
          <a:xfrm>
            <a:off x="2438400" y="4149697"/>
            <a:ext cx="7315200" cy="648400"/>
          </a:xfrm>
          <a:prstGeom prst="roundRect">
            <a:avLst>
              <a:gd name="adj" fmla="val 50000"/>
            </a:avLst>
          </a:prstGeom>
          <a:no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56" name="Google Shape;756;p34"/>
          <p:cNvSpPr>
            <a:spLocks/>
          </p:cNvSpPr>
          <p:nvPr/>
        </p:nvSpPr>
        <p:spPr>
          <a:xfrm>
            <a:off x="640400" y="4798097"/>
            <a:ext cx="10911200" cy="648400"/>
          </a:xfrm>
          <a:prstGeom prst="roundRect">
            <a:avLst>
              <a:gd name="adj" fmla="val 50000"/>
            </a:avLst>
          </a:prstGeom>
          <a:solidFill>
            <a:schemeClr val="accent2"/>
          </a:solid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57" name="Google Shape;757;p34"/>
          <p:cNvSpPr>
            <a:spLocks/>
          </p:cNvSpPr>
          <p:nvPr/>
        </p:nvSpPr>
        <p:spPr>
          <a:xfrm>
            <a:off x="2438400" y="4798097"/>
            <a:ext cx="7315200" cy="648400"/>
          </a:xfrm>
          <a:prstGeom prst="roundRect">
            <a:avLst>
              <a:gd name="adj" fmla="val 50000"/>
            </a:avLst>
          </a:prstGeom>
          <a:no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62" name="Google Shape;762;p34"/>
          <p:cNvSpPr txBox="1">
            <a:spLocks noGrp="1"/>
          </p:cNvSpPr>
          <p:nvPr>
            <p:ph type="title" idx="4294967295"/>
          </p:nvPr>
        </p:nvSpPr>
        <p:spPr>
          <a:xfrm>
            <a:off x="609592" y="286700"/>
            <a:ext cx="10972800" cy="763587"/>
          </a:xfrm>
          <a:prstGeom prst="rect">
            <a:avLst/>
          </a:prstGeom>
        </p:spPr>
        <p:txBody>
          <a:bodyPr spcFirstLastPara="1" vert="horz" wrap="square" lIns="121900" tIns="121900" rIns="121900" bIns="121900" rtlCol="0" anchor="t" anchorCtr="0">
            <a:noAutofit/>
          </a:bodyPr>
          <a:lstStyle/>
          <a:p>
            <a:pPr algn="ctr">
              <a:spcBef>
                <a:spcPts val="0"/>
              </a:spcBef>
            </a:pPr>
            <a:r>
              <a:rPr lang="en-US" sz="4000" b="1">
                <a:solidFill>
                  <a:schemeClr val="bg1"/>
                </a:solidFill>
                <a:latin typeface="Verdana" panose="020B0604030504040204" pitchFamily="34" charset="0"/>
                <a:ea typeface="Verdana" panose="020B0604030504040204" pitchFamily="34" charset="0"/>
              </a:rPr>
              <a:t>VRIO ANALYSIS</a:t>
            </a:r>
            <a:endParaRPr lang="en-US" sz="2800" b="1">
              <a:solidFill>
                <a:schemeClr val="bg1"/>
              </a:solidFill>
              <a:latin typeface="Verdana" panose="020B0604030504040204" pitchFamily="34" charset="0"/>
              <a:ea typeface="Verdana" panose="020B0604030504040204" pitchFamily="34" charset="0"/>
            </a:endParaRPr>
          </a:p>
        </p:txBody>
      </p:sp>
      <p:graphicFrame>
        <p:nvGraphicFramePr>
          <p:cNvPr id="763" name="Google Shape;763;p34"/>
          <p:cNvGraphicFramePr>
            <a:graphicFrameLocks/>
          </p:cNvGraphicFramePr>
          <p:nvPr>
            <p:extLst>
              <p:ext uri="{D42A27DB-BD31-4B8C-83A1-F6EECF244321}">
                <p14:modId xmlns:p14="http://schemas.microsoft.com/office/powerpoint/2010/main" val="3203959314"/>
              </p:ext>
            </p:extLst>
          </p:nvPr>
        </p:nvGraphicFramePr>
        <p:xfrm>
          <a:off x="609592" y="1826030"/>
          <a:ext cx="11010225" cy="4284170"/>
        </p:xfrm>
        <a:graphic>
          <a:graphicData uri="http://schemas.openxmlformats.org/drawingml/2006/table">
            <a:tbl>
              <a:tblPr>
                <a:noFill/>
              </a:tblPr>
              <a:tblGrid>
                <a:gridCol w="1857314">
                  <a:extLst>
                    <a:ext uri="{9D8B030D-6E8A-4147-A177-3AD203B41FA5}">
                      <a16:colId xmlns:a16="http://schemas.microsoft.com/office/drawing/2014/main" val="20000"/>
                    </a:ext>
                  </a:extLst>
                </a:gridCol>
                <a:gridCol w="1837711">
                  <a:extLst>
                    <a:ext uri="{9D8B030D-6E8A-4147-A177-3AD203B41FA5}">
                      <a16:colId xmlns:a16="http://schemas.microsoft.com/office/drawing/2014/main" val="20001"/>
                    </a:ext>
                  </a:extLst>
                </a:gridCol>
                <a:gridCol w="1828800">
                  <a:extLst>
                    <a:ext uri="{9D8B030D-6E8A-4147-A177-3AD203B41FA5}">
                      <a16:colId xmlns:a16="http://schemas.microsoft.com/office/drawing/2014/main" val="20002"/>
                    </a:ext>
                  </a:extLst>
                </a:gridCol>
                <a:gridCol w="1828800">
                  <a:extLst>
                    <a:ext uri="{9D8B030D-6E8A-4147-A177-3AD203B41FA5}">
                      <a16:colId xmlns:a16="http://schemas.microsoft.com/office/drawing/2014/main" val="20003"/>
                    </a:ext>
                  </a:extLst>
                </a:gridCol>
                <a:gridCol w="1828800">
                  <a:extLst>
                    <a:ext uri="{9D8B030D-6E8A-4147-A177-3AD203B41FA5}">
                      <a16:colId xmlns:a16="http://schemas.microsoft.com/office/drawing/2014/main" val="20004"/>
                    </a:ext>
                  </a:extLst>
                </a:gridCol>
                <a:gridCol w="1828800">
                  <a:extLst>
                    <a:ext uri="{9D8B030D-6E8A-4147-A177-3AD203B41FA5}">
                      <a16:colId xmlns:a16="http://schemas.microsoft.com/office/drawing/2014/main" val="20005"/>
                    </a:ext>
                  </a:extLst>
                </a:gridCol>
              </a:tblGrid>
              <a:tr h="776833">
                <a:tc>
                  <a:txBody>
                    <a:bodyPr/>
                    <a:lstStyle/>
                    <a:p>
                      <a:pPr marL="0" lvl="0" indent="0" algn="ctr" rtl="0">
                        <a:spcBef>
                          <a:spcPts val="0"/>
                        </a:spcBef>
                        <a:spcAft>
                          <a:spcPts val="0"/>
                        </a:spcAft>
                        <a:buNone/>
                      </a:pPr>
                      <a:r>
                        <a:rPr lang="en-US" sz="2800" b="1">
                          <a:solidFill>
                            <a:schemeClr val="lt1"/>
                          </a:solidFill>
                          <a:latin typeface="Fira Sans Extra Condensed"/>
                          <a:ea typeface="Fira Sans Extra Condensed"/>
                          <a:cs typeface="Fira Sans Extra Condensed"/>
                          <a:sym typeface="Fira Sans Extra Condensed"/>
                        </a:rPr>
                        <a:t>CAPABILITY</a:t>
                      </a:r>
                      <a:endParaRPr lang="en-US" sz="2800" b="1">
                        <a:solidFill>
                          <a:srgbClr val="000000"/>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rgbClr val="FFFFFF">
                          <a:alpha val="0"/>
                        </a:srgb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Fira Sans Extra Condensed"/>
                          <a:ea typeface="Fira Sans Extra Condensed"/>
                          <a:cs typeface="Fira Sans Extra Condensed"/>
                          <a:sym typeface="Fira Sans Extra Condensed"/>
                        </a:rPr>
                        <a:t>Value</a:t>
                      </a:r>
                      <a:endParaRPr sz="24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Fira Sans Extra Condensed"/>
                          <a:ea typeface="Fira Sans Extra Condensed"/>
                          <a:cs typeface="Fira Sans Extra Condensed"/>
                          <a:sym typeface="Fira Sans Extra Condensed"/>
                        </a:rPr>
                        <a:t>Rarity</a:t>
                      </a:r>
                      <a:endParaRPr sz="24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Fira Sans Extra Condensed"/>
                          <a:ea typeface="Fira Sans Extra Condensed"/>
                          <a:cs typeface="Fira Sans Extra Condensed"/>
                          <a:sym typeface="Fira Sans Extra Condensed"/>
                        </a:rPr>
                        <a:t>Imitable</a:t>
                      </a:r>
                      <a:endParaRPr sz="24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lt1"/>
                          </a:solidFill>
                          <a:latin typeface="Fira Sans Extra Condensed"/>
                          <a:ea typeface="Fira Sans Extra Condensed"/>
                          <a:cs typeface="Fira Sans Extra Condensed"/>
                          <a:sym typeface="Fira Sans Extra Condensed"/>
                        </a:rPr>
                        <a:t>Organize</a:t>
                      </a:r>
                      <a:endParaRPr sz="24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2800" b="1">
                          <a:solidFill>
                            <a:schemeClr val="lt1"/>
                          </a:solidFill>
                          <a:latin typeface="Fira Sans Extra Condensed"/>
                          <a:ea typeface="Fira Sans Extra Condensed"/>
                          <a:cs typeface="Fira Sans Extra Condensed"/>
                          <a:sym typeface="Fira Sans Extra Condensed"/>
                        </a:rPr>
                        <a:t>RESOURCES</a:t>
                      </a:r>
                    </a:p>
                  </a:txBody>
                  <a:tcPr marL="121900" marR="121900" marT="121900" marB="121900" anchor="ctr">
                    <a:lnL w="19050" cap="flat" cmpd="sng">
                      <a:solidFill>
                        <a:schemeClr val="lt1"/>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extLst>
                  <a:ext uri="{0D108BD9-81ED-4DB2-BD59-A6C34878D82A}">
                    <a16:rowId xmlns:a16="http://schemas.microsoft.com/office/drawing/2014/main" val="10000"/>
                  </a:ext>
                </a:extLst>
              </a:tr>
              <a:tr h="885033">
                <a:tc>
                  <a:txBody>
                    <a:bodyPr/>
                    <a:lstStyle/>
                    <a:p>
                      <a:pPr marL="0" lvl="0" indent="0" algn="l" rtl="0">
                        <a:spcBef>
                          <a:spcPts val="0"/>
                        </a:spcBef>
                        <a:spcAft>
                          <a:spcPts val="0"/>
                        </a:spcAft>
                        <a:buNone/>
                      </a:pPr>
                      <a:endParaRPr sz="2400"/>
                    </a:p>
                  </a:txBody>
                  <a:tcPr marL="121900" marR="121900" marT="121900" marB="121900" anchor="ctr">
                    <a:lnL w="19050" cap="flat" cmpd="sng">
                      <a:solidFill>
                        <a:srgbClr val="FFFFFF">
                          <a:alpha val="0"/>
                        </a:srgb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noFill/>
                  </a:tcPr>
                </a:tc>
                <a:tc>
                  <a:txBody>
                    <a:bodyPr/>
                    <a:lstStyle/>
                    <a:p>
                      <a:pPr marL="0" lvl="0" indent="0" algn="l" rtl="0">
                        <a:spcBef>
                          <a:spcPts val="0"/>
                        </a:spcBef>
                        <a:spcAft>
                          <a:spcPts val="0"/>
                        </a:spcAft>
                        <a:buNone/>
                      </a:pPr>
                      <a:endParaRPr sz="2400"/>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noFill/>
                  </a:tcPr>
                </a:tc>
                <a:tc>
                  <a:txBody>
                    <a:bodyPr/>
                    <a:lstStyle/>
                    <a:p>
                      <a:pPr marL="0" lvl="0" indent="0" algn="l" rtl="0">
                        <a:spcBef>
                          <a:spcPts val="0"/>
                        </a:spcBef>
                        <a:spcAft>
                          <a:spcPts val="0"/>
                        </a:spcAft>
                        <a:buNone/>
                      </a:pPr>
                      <a:endParaRPr sz="2400"/>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noFill/>
                  </a:tcPr>
                </a:tc>
                <a:tc>
                  <a:txBody>
                    <a:bodyPr/>
                    <a:lstStyle/>
                    <a:p>
                      <a:pPr marL="0" lvl="0" indent="0" algn="l" rtl="0">
                        <a:spcBef>
                          <a:spcPts val="0"/>
                        </a:spcBef>
                        <a:spcAft>
                          <a:spcPts val="0"/>
                        </a:spcAft>
                        <a:buNone/>
                      </a:pPr>
                      <a:endParaRPr sz="2400"/>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noFill/>
                  </a:tcPr>
                </a:tc>
                <a:tc>
                  <a:txBody>
                    <a:bodyPr/>
                    <a:lstStyle/>
                    <a:p>
                      <a:pPr marL="0" lvl="0" indent="0" algn="l" rtl="0">
                        <a:spcBef>
                          <a:spcPts val="0"/>
                        </a:spcBef>
                        <a:spcAft>
                          <a:spcPts val="0"/>
                        </a:spcAft>
                        <a:buNone/>
                      </a:pPr>
                      <a:endParaRPr sz="2400"/>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endParaRPr sz="24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chemeClr val="lt1"/>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661900">
                <a:tc>
                  <a:txBody>
                    <a:bodyPr/>
                    <a:lstStyle/>
                    <a:p>
                      <a:pPr marL="0" lvl="0" indent="0" algn="ctr" rtl="0">
                        <a:spcBef>
                          <a:spcPts val="0"/>
                        </a:spcBef>
                        <a:spcAft>
                          <a:spcPts val="0"/>
                        </a:spcAft>
                        <a:buNone/>
                      </a:pPr>
                      <a:r>
                        <a:rPr lang="en" sz="2100" b="1">
                          <a:solidFill>
                            <a:schemeClr val="lt1"/>
                          </a:solidFill>
                          <a:latin typeface="Fira Sans Extra Condensed"/>
                          <a:ea typeface="Fira Sans Extra Condensed"/>
                          <a:cs typeface="Fira Sans Extra Condensed"/>
                          <a:sym typeface="Fira Sans Extra Condensed"/>
                        </a:rPr>
                        <a:t>Technology</a:t>
                      </a:r>
                      <a:endParaRPr sz="21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rgbClr val="FFFFFF">
                          <a:alpha val="0"/>
                        </a:srgbClr>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2000" b="1">
                          <a:solidFill>
                            <a:schemeClr val="bg1"/>
                          </a:solidFill>
                          <a:latin typeface="Roboto"/>
                          <a:ea typeface="Roboto"/>
                          <a:cs typeface="Roboto"/>
                          <a:sym typeface="Roboto"/>
                        </a:rPr>
                        <a:t>YES</a:t>
                      </a:r>
                      <a:r>
                        <a:rPr lang="en-US" sz="2000">
                          <a:latin typeface="Roboto"/>
                          <a:ea typeface="Roboto"/>
                          <a:cs typeface="Roboto"/>
                          <a:sym typeface="Roboto"/>
                        </a:rPr>
                        <a:t> | </a:t>
                      </a:r>
                      <a:r>
                        <a:rPr lang="en-US" sz="2000" b="1">
                          <a:solidFill>
                            <a:schemeClr val="bg1"/>
                          </a:solidFill>
                          <a:latin typeface="Roboto"/>
                          <a:ea typeface="Roboto"/>
                          <a:cs typeface="Roboto"/>
                          <a:sym typeface="Roboto"/>
                        </a:rPr>
                        <a:t>YES</a:t>
                      </a:r>
                    </a:p>
                  </a:txBody>
                  <a:tcPr marL="121900" marR="121900" marT="121900" marB="121900" anchor="ctr">
                    <a:lnL w="28575" cap="flat" cmpd="sng">
                      <a:solidFill>
                        <a:schemeClr val="l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 </a:t>
                      </a:r>
                      <a:r>
                        <a:rPr lang="en-US" sz="2000" b="1">
                          <a:solidFill>
                            <a:schemeClr val="dk1"/>
                          </a:solidFill>
                          <a:latin typeface="Roboto"/>
                          <a:ea typeface="Roboto"/>
                          <a:cs typeface="Roboto"/>
                          <a:sym typeface="Roboto"/>
                        </a:rPr>
                        <a:t>NO</a:t>
                      </a:r>
                      <a:endParaRPr lang="en-US" sz="2000" b="1">
                        <a:latin typeface="Roboto"/>
                        <a:ea typeface="Roboto"/>
                        <a:cs typeface="Roboto"/>
                        <a:sym typeface="Roboto"/>
                      </a:endParaRP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 </a:t>
                      </a:r>
                      <a:r>
                        <a:rPr lang="en-US" sz="2000" b="1">
                          <a:solidFill>
                            <a:schemeClr val="bg1"/>
                          </a:solidFill>
                          <a:latin typeface="Roboto"/>
                          <a:ea typeface="Roboto"/>
                          <a:cs typeface="Roboto"/>
                          <a:sym typeface="Roboto"/>
                        </a:rPr>
                        <a:t>YES</a:t>
                      </a: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 </a:t>
                      </a:r>
                      <a:r>
                        <a:rPr lang="en-US" sz="2000" b="1">
                          <a:solidFill>
                            <a:schemeClr val="bg1"/>
                          </a:solidFill>
                          <a:latin typeface="Roboto"/>
                          <a:ea typeface="Roboto"/>
                          <a:cs typeface="Roboto"/>
                          <a:sym typeface="Roboto"/>
                        </a:rPr>
                        <a:t>YES</a:t>
                      </a:r>
                    </a:p>
                  </a:txBody>
                  <a:tcPr marL="121900" marR="121900" marT="121900" marB="121900" anchor="ctr">
                    <a:lnL w="19050"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100" b="1">
                          <a:solidFill>
                            <a:schemeClr val="lt1"/>
                          </a:solidFill>
                          <a:latin typeface="Fira Sans Extra Condensed"/>
                          <a:ea typeface="Fira Sans Extra Condensed"/>
                          <a:cs typeface="Fira Sans Extra Condensed"/>
                          <a:sym typeface="Fira Sans Extra Condensed"/>
                        </a:rPr>
                        <a:t>Capital</a:t>
                      </a:r>
                      <a:endParaRPr sz="21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28575" cap="flat" cmpd="sng">
                      <a:solidFill>
                        <a:schemeClr val="lt1">
                          <a:alpha val="0"/>
                        </a:scheme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tcPr>
                </a:tc>
                <a:extLst>
                  <a:ext uri="{0D108BD9-81ED-4DB2-BD59-A6C34878D82A}">
                    <a16:rowId xmlns:a16="http://schemas.microsoft.com/office/drawing/2014/main" val="10002"/>
                  </a:ext>
                </a:extLst>
              </a:tr>
              <a:tr h="661900">
                <a:tc>
                  <a:txBody>
                    <a:bodyPr/>
                    <a:lstStyle/>
                    <a:p>
                      <a:pPr marL="0" lvl="0" indent="0" algn="ctr" rtl="0">
                        <a:spcBef>
                          <a:spcPts val="0"/>
                        </a:spcBef>
                        <a:spcAft>
                          <a:spcPts val="0"/>
                        </a:spcAft>
                        <a:buNone/>
                      </a:pPr>
                      <a:r>
                        <a:rPr lang="en-US" sz="2100" b="1">
                          <a:solidFill>
                            <a:schemeClr val="lt1"/>
                          </a:solidFill>
                          <a:latin typeface="Fira Sans Extra Condensed"/>
                          <a:ea typeface="Fira Sans Extra Condensed"/>
                          <a:cs typeface="Fira Sans Extra Condensed"/>
                          <a:sym typeface="Fira Sans Extra Condensed"/>
                        </a:rPr>
                        <a:t>Safety</a:t>
                      </a:r>
                      <a:endParaRPr sz="21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rgbClr val="FFFFFF">
                          <a:alpha val="0"/>
                        </a:srgbClr>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 </a:t>
                      </a:r>
                      <a:r>
                        <a:rPr lang="en-US" sz="2000" b="1">
                          <a:solidFill>
                            <a:schemeClr val="bg1"/>
                          </a:solidFill>
                          <a:latin typeface="Roboto"/>
                          <a:ea typeface="Roboto"/>
                          <a:cs typeface="Roboto"/>
                          <a:sym typeface="Roboto"/>
                        </a:rPr>
                        <a:t>YES</a:t>
                      </a:r>
                    </a:p>
                  </a:txBody>
                  <a:tcPr marL="121900" marR="121900" marT="121900" marB="121900" anchor="ctr">
                    <a:lnL w="28575" cap="flat" cmpd="sng">
                      <a:solidFill>
                        <a:schemeClr val="l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2000" b="1">
                          <a:solidFill>
                            <a:schemeClr val="bg1"/>
                          </a:solidFill>
                          <a:latin typeface="Roboto" panose="02000000000000000000" pitchFamily="2" charset="0"/>
                          <a:ea typeface="Roboto" panose="02000000000000000000" pitchFamily="2" charset="0"/>
                          <a:cs typeface="Roboto" panose="02000000000000000000" pitchFamily="2" charset="0"/>
                        </a:rPr>
                        <a:t>YES</a:t>
                      </a:r>
                      <a:r>
                        <a:rPr lang="en-US" sz="2000"/>
                        <a:t> | </a:t>
                      </a:r>
                      <a:r>
                        <a:rPr lang="en-US" sz="2000" b="1">
                          <a:latin typeface="Roboto" panose="02000000000000000000" pitchFamily="2" charset="0"/>
                          <a:ea typeface="Roboto" panose="02000000000000000000" pitchFamily="2" charset="0"/>
                          <a:cs typeface="Roboto" panose="02000000000000000000" pitchFamily="2" charset="0"/>
                        </a:rPr>
                        <a:t>NO</a:t>
                      </a: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 </a:t>
                      </a:r>
                      <a:r>
                        <a:rPr lang="en-US" sz="2000" b="1">
                          <a:solidFill>
                            <a:schemeClr val="dk1"/>
                          </a:solidFill>
                          <a:latin typeface="Roboto"/>
                          <a:ea typeface="Roboto"/>
                          <a:cs typeface="Roboto"/>
                          <a:sym typeface="Roboto"/>
                        </a:rPr>
                        <a:t>NO</a:t>
                      </a:r>
                      <a:endParaRPr lang="en-US" sz="2000" b="1">
                        <a:latin typeface="Roboto"/>
                        <a:ea typeface="Roboto"/>
                        <a:cs typeface="Roboto"/>
                        <a:sym typeface="Roboto"/>
                      </a:endParaRP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 </a:t>
                      </a: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a:t>
                      </a:r>
                      <a:endParaRPr lang="en-US" sz="2000">
                        <a:latin typeface="Roboto"/>
                        <a:ea typeface="Roboto"/>
                        <a:cs typeface="Roboto"/>
                        <a:sym typeface="Roboto"/>
                      </a:endParaRPr>
                    </a:p>
                  </a:txBody>
                  <a:tcPr marL="121900" marR="121900" marT="121900" marB="121900" anchor="ctr">
                    <a:lnL w="19050"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2100" b="1">
                          <a:solidFill>
                            <a:schemeClr val="lt1"/>
                          </a:solidFill>
                          <a:latin typeface="Fira Sans Extra Condensed"/>
                          <a:ea typeface="Fira Sans Extra Condensed"/>
                          <a:cs typeface="Fira Sans Extra Condensed"/>
                          <a:sym typeface="Fira Sans Extra Condensed"/>
                        </a:rPr>
                        <a:t>Brand</a:t>
                      </a:r>
                      <a:endParaRPr sz="21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28575" cap="flat" cmpd="sng">
                      <a:solidFill>
                        <a:schemeClr val="lt1">
                          <a:alpha val="0"/>
                        </a:scheme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tcPr>
                </a:tc>
                <a:extLst>
                  <a:ext uri="{0D108BD9-81ED-4DB2-BD59-A6C34878D82A}">
                    <a16:rowId xmlns:a16="http://schemas.microsoft.com/office/drawing/2014/main" val="10003"/>
                  </a:ext>
                </a:extLst>
              </a:tr>
              <a:tr h="636604">
                <a:tc>
                  <a:txBody>
                    <a:bodyPr/>
                    <a:lstStyle/>
                    <a:p>
                      <a:pPr marL="0" lvl="0" indent="0" algn="ctr" rtl="0">
                        <a:spcBef>
                          <a:spcPts val="0"/>
                        </a:spcBef>
                        <a:spcAft>
                          <a:spcPts val="0"/>
                        </a:spcAft>
                        <a:buNone/>
                      </a:pPr>
                      <a:r>
                        <a:rPr lang="en-US" sz="2100" b="1">
                          <a:solidFill>
                            <a:schemeClr val="lt1"/>
                          </a:solidFill>
                          <a:latin typeface="Fira Sans Extra Condensed"/>
                          <a:ea typeface="Fira Sans Extra Condensed"/>
                          <a:cs typeface="Fira Sans Extra Condensed"/>
                          <a:sym typeface="Fira Sans Extra Condensed"/>
                        </a:rPr>
                        <a:t>First mover</a:t>
                      </a:r>
                      <a:endParaRPr sz="21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rgbClr val="FFFFFF">
                          <a:alpha val="0"/>
                        </a:srgbClr>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 </a:t>
                      </a:r>
                      <a:r>
                        <a:rPr lang="en-US" sz="2000" b="1">
                          <a:solidFill>
                            <a:schemeClr val="bg1"/>
                          </a:solidFill>
                          <a:latin typeface="Roboto"/>
                          <a:ea typeface="Roboto"/>
                          <a:cs typeface="Roboto"/>
                          <a:sym typeface="Roboto"/>
                        </a:rPr>
                        <a:t>YES</a:t>
                      </a:r>
                    </a:p>
                  </a:txBody>
                  <a:tcPr marL="121900" marR="121900" marT="121900" marB="121900" anchor="ctr">
                    <a:lnL w="28575" cap="flat" cmpd="sng">
                      <a:solidFill>
                        <a:schemeClr val="l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 </a:t>
                      </a:r>
                      <a:r>
                        <a:rPr lang="en-US" sz="2000" b="1">
                          <a:solidFill>
                            <a:schemeClr val="bg1"/>
                          </a:solidFill>
                          <a:latin typeface="Roboto"/>
                          <a:ea typeface="Roboto"/>
                          <a:cs typeface="Roboto"/>
                          <a:sym typeface="Roboto"/>
                        </a:rPr>
                        <a:t>YES</a:t>
                      </a: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2000" b="1">
                          <a:solidFill>
                            <a:schemeClr val="dk1"/>
                          </a:solidFill>
                          <a:latin typeface="Roboto"/>
                          <a:ea typeface="Roboto"/>
                          <a:cs typeface="Roboto"/>
                          <a:sym typeface="Roboto"/>
                        </a:rPr>
                        <a:t>NO</a:t>
                      </a:r>
                      <a:r>
                        <a:rPr lang="en-US" sz="2000">
                          <a:solidFill>
                            <a:schemeClr val="dk1"/>
                          </a:solidFill>
                          <a:latin typeface="Roboto"/>
                          <a:ea typeface="Roboto"/>
                          <a:cs typeface="Roboto"/>
                          <a:sym typeface="Roboto"/>
                        </a:rPr>
                        <a:t> | </a:t>
                      </a:r>
                      <a:r>
                        <a:rPr lang="en-US" sz="2000" b="1">
                          <a:solidFill>
                            <a:schemeClr val="tx1"/>
                          </a:solidFill>
                          <a:latin typeface="Roboto"/>
                          <a:ea typeface="Roboto"/>
                          <a:cs typeface="Roboto"/>
                          <a:sym typeface="Roboto"/>
                        </a:rPr>
                        <a:t>NO</a:t>
                      </a:r>
                      <a:r>
                        <a:rPr lang="en-US" sz="2000">
                          <a:solidFill>
                            <a:schemeClr val="dk1"/>
                          </a:solidFill>
                          <a:latin typeface="Roboto"/>
                          <a:ea typeface="Roboto"/>
                          <a:cs typeface="Roboto"/>
                          <a:sym typeface="Roboto"/>
                        </a:rPr>
                        <a:t> </a:t>
                      </a:r>
                      <a:endParaRPr lang="en-US" sz="2000">
                        <a:latin typeface="Roboto"/>
                        <a:ea typeface="Roboto"/>
                        <a:cs typeface="Roboto"/>
                        <a:sym typeface="Roboto"/>
                      </a:endParaRPr>
                    </a:p>
                  </a:txBody>
                  <a:tcPr marL="121900" marR="121900" marT="121900" marB="121900"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2000" b="1">
                          <a:solidFill>
                            <a:schemeClr val="bg1"/>
                          </a:solidFill>
                          <a:latin typeface="Roboto"/>
                          <a:ea typeface="Roboto"/>
                          <a:cs typeface="Roboto"/>
                          <a:sym typeface="Roboto"/>
                        </a:rPr>
                        <a:t>YES</a:t>
                      </a:r>
                      <a:r>
                        <a:rPr lang="en-US" sz="2000">
                          <a:solidFill>
                            <a:schemeClr val="dk1"/>
                          </a:solidFill>
                          <a:latin typeface="Roboto"/>
                          <a:ea typeface="Roboto"/>
                          <a:cs typeface="Roboto"/>
                          <a:sym typeface="Roboto"/>
                        </a:rPr>
                        <a:t> | </a:t>
                      </a:r>
                      <a:r>
                        <a:rPr lang="en-US" sz="2000" b="1">
                          <a:solidFill>
                            <a:schemeClr val="bg1"/>
                          </a:solidFill>
                          <a:latin typeface="Roboto"/>
                          <a:ea typeface="Roboto"/>
                          <a:cs typeface="Roboto"/>
                          <a:sym typeface="Roboto"/>
                        </a:rPr>
                        <a:t>YES</a:t>
                      </a:r>
                    </a:p>
                  </a:txBody>
                  <a:tcPr marL="121900" marR="121900" marT="121900" marB="121900" anchor="ctr">
                    <a:lnL w="19050" cap="flat" cmpd="sng">
                      <a:solidFill>
                        <a:schemeClr val="lt1"/>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19050" cap="flat" cmpd="sng">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2100" b="1">
                          <a:solidFill>
                            <a:schemeClr val="lt1"/>
                          </a:solidFill>
                          <a:latin typeface="Fira Sans Extra Condensed"/>
                          <a:ea typeface="Fira Sans Extra Condensed"/>
                          <a:cs typeface="Fira Sans Extra Condensed"/>
                          <a:sym typeface="Fira Sans Extra Condensed"/>
                        </a:rPr>
                        <a:t>Data</a:t>
                      </a:r>
                      <a:endParaRPr sz="21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28575" cap="flat" cmpd="sng">
                      <a:solidFill>
                        <a:schemeClr val="lt1">
                          <a:alpha val="0"/>
                        </a:scheme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tcPr>
                </a:tc>
                <a:extLst>
                  <a:ext uri="{0D108BD9-81ED-4DB2-BD59-A6C34878D82A}">
                    <a16:rowId xmlns:a16="http://schemas.microsoft.com/office/drawing/2014/main" val="10004"/>
                  </a:ext>
                </a:extLst>
              </a:tr>
              <a:tr h="661900">
                <a:tc>
                  <a:txBody>
                    <a:bodyPr/>
                    <a:lstStyle/>
                    <a:p>
                      <a:pPr marL="0" lvl="0" indent="0" algn="ctr" rtl="0">
                        <a:spcBef>
                          <a:spcPts val="0"/>
                        </a:spcBef>
                        <a:spcAft>
                          <a:spcPts val="0"/>
                        </a:spcAft>
                        <a:buNone/>
                      </a:pPr>
                      <a:endParaRPr sz="21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19050" cap="flat" cmpd="sng">
                      <a:solidFill>
                        <a:srgbClr val="FFFFFF">
                          <a:alpha val="0"/>
                        </a:srgbClr>
                      </a:solidFill>
                      <a:prstDash val="solid"/>
                      <a:round/>
                      <a:headEnd type="none" w="sm" len="sm"/>
                      <a:tailEnd type="none" w="sm" len="sm"/>
                    </a:lnL>
                    <a:lnR w="28575" cap="flat" cmpd="sng" algn="ctr">
                      <a:solidFill>
                        <a:schemeClr val="lt1">
                          <a:alpha val="0"/>
                        </a:schemeClr>
                      </a:solidFill>
                      <a:prstDash val="solid"/>
                      <a:round/>
                      <a:headEnd type="none" w="sm" len="sm"/>
                      <a:tailEnd type="none" w="sm" len="sm"/>
                    </a:lnR>
                    <a:lnT w="19050" cap="flat" cmpd="sng" algn="ctr">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tcPr>
                </a:tc>
                <a:tc gridSpan="4">
                  <a:txBody>
                    <a:bodyPr/>
                    <a:lstStyle/>
                    <a:p>
                      <a:pPr marL="0" lvl="0" indent="0" algn="ctr" rtl="0">
                        <a:spcBef>
                          <a:spcPts val="0"/>
                        </a:spcBef>
                        <a:spcAft>
                          <a:spcPts val="0"/>
                        </a:spcAft>
                        <a:buNone/>
                      </a:pPr>
                      <a:endParaRPr sz="2400">
                        <a:latin typeface="Roboto"/>
                        <a:ea typeface="Roboto"/>
                        <a:cs typeface="Roboto"/>
                        <a:sym typeface="Roboto"/>
                      </a:endParaRPr>
                    </a:p>
                  </a:txBody>
                  <a:tcPr marL="121900" marR="121900" marT="121900" marB="121900" anchor="ctr">
                    <a:lnL w="28575" cap="flat" cmpd="sng" algn="ctr">
                      <a:solidFill>
                        <a:schemeClr val="lt1">
                          <a:alpha val="0"/>
                        </a:schemeClr>
                      </a:solidFill>
                      <a:prstDash val="solid"/>
                      <a:round/>
                      <a:headEnd type="none" w="sm" len="sm"/>
                      <a:tailEnd type="none" w="sm" len="sm"/>
                    </a:lnL>
                    <a:lnR w="28575" cap="flat" cmpd="sng" algn="ctr">
                      <a:solidFill>
                        <a:schemeClr val="lt1">
                          <a:alpha val="0"/>
                        </a:schemeClr>
                      </a:solidFill>
                      <a:prstDash val="solid"/>
                      <a:round/>
                      <a:headEnd type="none" w="sm" len="sm"/>
                      <a:tailEnd type="none" w="sm" len="sm"/>
                    </a:lnR>
                    <a:lnT w="19050" cap="flat" cmpd="sng" algn="ctr">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hMerge="1">
                  <a:txBody>
                    <a:bodyPr/>
                    <a:lstStyle/>
                    <a:p>
                      <a:pPr marL="0" lvl="0" indent="0" algn="ctr" rtl="0">
                        <a:spcBef>
                          <a:spcPts val="0"/>
                        </a:spcBef>
                        <a:spcAft>
                          <a:spcPts val="0"/>
                        </a:spcAft>
                        <a:buNone/>
                      </a:pPr>
                      <a:endParaRPr sz="2400">
                        <a:latin typeface="Roboto"/>
                        <a:ea typeface="Roboto"/>
                        <a:cs typeface="Roboto"/>
                        <a:sym typeface="Roboto"/>
                      </a:endParaRPr>
                    </a:p>
                  </a:txBody>
                  <a:tcPr marL="121900" marR="121900" marT="121900" marB="121900"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lgn="ctr">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hMerge="1">
                  <a:txBody>
                    <a:bodyPr/>
                    <a:lstStyle/>
                    <a:p>
                      <a:pPr marL="0" lvl="0" indent="0" algn="ctr" rtl="0">
                        <a:spcBef>
                          <a:spcPts val="0"/>
                        </a:spcBef>
                        <a:spcAft>
                          <a:spcPts val="0"/>
                        </a:spcAft>
                        <a:buNone/>
                      </a:pPr>
                      <a:endParaRPr sz="2400">
                        <a:latin typeface="Roboto"/>
                        <a:ea typeface="Roboto"/>
                        <a:cs typeface="Roboto"/>
                        <a:sym typeface="Roboto"/>
                      </a:endParaRPr>
                    </a:p>
                  </a:txBody>
                  <a:tcPr marL="121900" marR="121900" marT="121900" marB="121900" anchor="ctr">
                    <a:lnL w="19050" cap="flat" cmpd="sng" algn="ctr">
                      <a:solidFill>
                        <a:schemeClr val="lt1"/>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lgn="ctr">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hMerge="1">
                  <a:txBody>
                    <a:bodyPr/>
                    <a:lstStyle/>
                    <a:p>
                      <a:pPr marL="0" lvl="0" indent="0" algn="ctr" rtl="0">
                        <a:spcBef>
                          <a:spcPts val="0"/>
                        </a:spcBef>
                        <a:spcAft>
                          <a:spcPts val="0"/>
                        </a:spcAft>
                        <a:buNone/>
                      </a:pPr>
                      <a:endParaRPr sz="2400">
                        <a:latin typeface="Roboto"/>
                        <a:ea typeface="Roboto"/>
                        <a:cs typeface="Roboto"/>
                        <a:sym typeface="Roboto"/>
                      </a:endParaRPr>
                    </a:p>
                  </a:txBody>
                  <a:tcPr marL="121900" marR="121900" marT="121900" marB="121900" anchor="ctr">
                    <a:lnL w="19050" cap="flat" cmpd="sng" algn="ctr">
                      <a:solidFill>
                        <a:schemeClr val="lt1"/>
                      </a:solidFill>
                      <a:prstDash val="solid"/>
                      <a:round/>
                      <a:headEnd type="none" w="sm" len="sm"/>
                      <a:tailEnd type="none" w="sm" len="sm"/>
                    </a:lnL>
                    <a:lnR w="28575" cap="flat" cmpd="sng" algn="ctr">
                      <a:solidFill>
                        <a:schemeClr val="lt1">
                          <a:alpha val="0"/>
                        </a:schemeClr>
                      </a:solidFill>
                      <a:prstDash val="solid"/>
                      <a:round/>
                      <a:headEnd type="none" w="sm" len="sm"/>
                      <a:tailEnd type="none" w="sm" len="sm"/>
                    </a:lnR>
                    <a:lnT w="19050" cap="flat" cmpd="sng" algn="ctr">
                      <a:solidFill>
                        <a:schemeClr val="lt2">
                          <a:alpha val="0"/>
                        </a:schemeClr>
                      </a:solidFill>
                      <a:prstDash val="solid"/>
                      <a:round/>
                      <a:headEnd type="none" w="sm" len="sm"/>
                      <a:tailEnd type="none" w="sm" len="sm"/>
                    </a:lnT>
                    <a:lnB w="19050" cap="flat" cmpd="sng">
                      <a:solidFill>
                        <a:schemeClr val="lt2">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2100" b="1">
                        <a:solidFill>
                          <a:schemeClr val="lt1"/>
                        </a:solidFill>
                        <a:latin typeface="Fira Sans Extra Condensed"/>
                        <a:ea typeface="Fira Sans Extra Condensed"/>
                        <a:cs typeface="Fira Sans Extra Condensed"/>
                        <a:sym typeface="Fira Sans Extra Condensed"/>
                      </a:endParaRPr>
                    </a:p>
                  </a:txBody>
                  <a:tcPr marL="121900" marR="121900" marT="121900" marB="121900" anchor="ctr">
                    <a:lnL w="28575" cap="flat" cmpd="sng" algn="ctr">
                      <a:solidFill>
                        <a:schemeClr val="lt1">
                          <a:alpha val="0"/>
                        </a:scheme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lgn="ctr">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764" name="Google Shape;764;p34"/>
          <p:cNvSpPr>
            <a:spLocks/>
          </p:cNvSpPr>
          <p:nvPr/>
        </p:nvSpPr>
        <p:spPr>
          <a:xfrm>
            <a:off x="1240157" y="2799388"/>
            <a:ext cx="492111" cy="492149"/>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bg2">
              <a:lumMod val="25000"/>
            </a:schemeClr>
          </a:solid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grpSp>
        <p:nvGrpSpPr>
          <p:cNvPr id="765" name="Google Shape;765;p34"/>
          <p:cNvGrpSpPr>
            <a:grpSpLocks/>
          </p:cNvGrpSpPr>
          <p:nvPr/>
        </p:nvGrpSpPr>
        <p:grpSpPr>
          <a:xfrm>
            <a:off x="10423365" y="2802317"/>
            <a:ext cx="489683" cy="486246"/>
            <a:chOff x="-64781025" y="3361050"/>
            <a:chExt cx="317425" cy="315200"/>
          </a:xfrm>
          <a:solidFill>
            <a:schemeClr val="bg2">
              <a:lumMod val="25000"/>
            </a:schemeClr>
          </a:solidFill>
        </p:grpSpPr>
        <p:sp>
          <p:nvSpPr>
            <p:cNvPr id="766" name="Google Shape;766;p34"/>
            <p:cNvSpPr>
              <a:spLocks/>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grp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67" name="Google Shape;767;p34"/>
            <p:cNvSpPr>
              <a:spLocks/>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grp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68" name="Google Shape;768;p34"/>
            <p:cNvSpPr>
              <a:spLocks/>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grp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69" name="Google Shape;769;p34"/>
            <p:cNvSpPr>
              <a:spLocks/>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grp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grpSp>
      <p:sp>
        <p:nvSpPr>
          <p:cNvPr id="770" name="Google Shape;770;p34"/>
          <p:cNvSpPr>
            <a:spLocks/>
          </p:cNvSpPr>
          <p:nvPr/>
        </p:nvSpPr>
        <p:spPr>
          <a:xfrm>
            <a:off x="4973202" y="2800624"/>
            <a:ext cx="416789" cy="48968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bg2">
              <a:lumMod val="25000"/>
            </a:schemeClr>
          </a:solid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grpSp>
        <p:nvGrpSpPr>
          <p:cNvPr id="771" name="Google Shape;771;p34"/>
          <p:cNvGrpSpPr>
            <a:grpSpLocks/>
          </p:cNvGrpSpPr>
          <p:nvPr/>
        </p:nvGrpSpPr>
        <p:grpSpPr>
          <a:xfrm>
            <a:off x="8584024" y="2800256"/>
            <a:ext cx="510353" cy="490413"/>
            <a:chOff x="-62890750" y="3747425"/>
            <a:chExt cx="330825" cy="317900"/>
          </a:xfrm>
          <a:solidFill>
            <a:schemeClr val="bg2">
              <a:lumMod val="25000"/>
            </a:schemeClr>
          </a:solidFill>
        </p:grpSpPr>
        <p:sp>
          <p:nvSpPr>
            <p:cNvPr id="772" name="Google Shape;772;p34"/>
            <p:cNvSpPr>
              <a:spLocks/>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73" name="Google Shape;773;p34"/>
            <p:cNvSpPr>
              <a:spLocks/>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74" name="Google Shape;774;p34"/>
            <p:cNvSpPr>
              <a:spLocks/>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75" name="Google Shape;775;p34"/>
            <p:cNvSpPr>
              <a:spLocks/>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76" name="Google Shape;776;p34"/>
            <p:cNvSpPr>
              <a:spLocks/>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77" name="Google Shape;777;p34"/>
            <p:cNvSpPr>
              <a:spLocks/>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78" name="Google Shape;778;p34"/>
            <p:cNvSpPr>
              <a:spLocks/>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79" name="Google Shape;779;p34"/>
            <p:cNvSpPr>
              <a:spLocks/>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80" name="Google Shape;780;p34"/>
            <p:cNvSpPr>
              <a:spLocks/>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81" name="Google Shape;781;p34"/>
            <p:cNvSpPr>
              <a:spLocks/>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82" name="Google Shape;782;p34"/>
            <p:cNvSpPr>
              <a:spLocks/>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83" name="Google Shape;783;p34"/>
            <p:cNvSpPr>
              <a:spLocks/>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84" name="Google Shape;784;p34"/>
            <p:cNvSpPr>
              <a:spLocks/>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85" name="Google Shape;785;p34"/>
            <p:cNvSpPr>
              <a:spLocks/>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grpSp>
      <p:grpSp>
        <p:nvGrpSpPr>
          <p:cNvPr id="786" name="Google Shape;786;p34"/>
          <p:cNvGrpSpPr>
            <a:grpSpLocks/>
          </p:cNvGrpSpPr>
          <p:nvPr/>
        </p:nvGrpSpPr>
        <p:grpSpPr>
          <a:xfrm>
            <a:off x="3118271" y="2827947"/>
            <a:ext cx="469048" cy="435032"/>
            <a:chOff x="-62511900" y="4129100"/>
            <a:chExt cx="304050" cy="282000"/>
          </a:xfrm>
          <a:solidFill>
            <a:schemeClr val="bg2">
              <a:lumMod val="25000"/>
            </a:schemeClr>
          </a:solidFill>
        </p:grpSpPr>
        <p:sp>
          <p:nvSpPr>
            <p:cNvPr id="787" name="Google Shape;787;p34"/>
            <p:cNvSpPr>
              <a:spLocks/>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88" name="Google Shape;788;p34"/>
            <p:cNvSpPr>
              <a:spLocks/>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89" name="Google Shape;789;p34"/>
            <p:cNvSpPr>
              <a:spLocks/>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90" name="Google Shape;790;p34"/>
            <p:cNvSpPr>
              <a:spLocks/>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91" name="Google Shape;791;p34"/>
            <p:cNvSpPr>
              <a:spLocks/>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grpSp>
      <p:grpSp>
        <p:nvGrpSpPr>
          <p:cNvPr id="792" name="Google Shape;792;p34"/>
          <p:cNvGrpSpPr>
            <a:grpSpLocks/>
          </p:cNvGrpSpPr>
          <p:nvPr/>
        </p:nvGrpSpPr>
        <p:grpSpPr>
          <a:xfrm>
            <a:off x="6766346" y="2801297"/>
            <a:ext cx="488484" cy="488331"/>
            <a:chOff x="-60255350" y="3733825"/>
            <a:chExt cx="316650" cy="316550"/>
          </a:xfrm>
          <a:solidFill>
            <a:schemeClr val="bg2">
              <a:lumMod val="25000"/>
            </a:schemeClr>
          </a:solidFill>
        </p:grpSpPr>
        <p:sp>
          <p:nvSpPr>
            <p:cNvPr id="793" name="Google Shape;793;p34"/>
            <p:cNvSpPr>
              <a:spLocks/>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94" name="Google Shape;794;p34"/>
            <p:cNvSpPr>
              <a:spLocks/>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95" name="Google Shape;795;p34"/>
            <p:cNvSpPr>
              <a:spLocks/>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96" name="Google Shape;796;p34"/>
            <p:cNvSpPr>
              <a:spLocks/>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97" name="Google Shape;797;p34"/>
            <p:cNvSpPr>
              <a:spLocks/>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98" name="Google Shape;798;p34"/>
            <p:cNvSpPr>
              <a:spLocks/>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799" name="Google Shape;799;p34"/>
            <p:cNvSpPr>
              <a:spLocks/>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grpFill/>
            <a:ln w="2222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grpSp>
      <p:grpSp>
        <p:nvGrpSpPr>
          <p:cNvPr id="6" name="Google Shape;765;p34">
            <a:extLst>
              <a:ext uri="{FF2B5EF4-FFF2-40B4-BE49-F238E27FC236}">
                <a16:creationId xmlns:a16="http://schemas.microsoft.com/office/drawing/2014/main" id="{683197AA-6080-EE16-947F-476EF338F8DF}"/>
              </a:ext>
            </a:extLst>
          </p:cNvPr>
          <p:cNvGrpSpPr>
            <a:grpSpLocks/>
          </p:cNvGrpSpPr>
          <p:nvPr/>
        </p:nvGrpSpPr>
        <p:grpSpPr>
          <a:xfrm>
            <a:off x="10423373" y="2802322"/>
            <a:ext cx="489683" cy="486246"/>
            <a:chOff x="-64781025" y="3361050"/>
            <a:chExt cx="317425" cy="315200"/>
          </a:xfrm>
          <a:solidFill>
            <a:schemeClr val="bg2">
              <a:lumMod val="25000"/>
            </a:schemeClr>
          </a:solidFill>
        </p:grpSpPr>
        <p:sp>
          <p:nvSpPr>
            <p:cNvPr id="7" name="Google Shape;766;p34">
              <a:extLst>
                <a:ext uri="{FF2B5EF4-FFF2-40B4-BE49-F238E27FC236}">
                  <a16:creationId xmlns:a16="http://schemas.microsoft.com/office/drawing/2014/main" id="{85DB9EB8-105F-F311-73EA-845122AEF32D}"/>
                </a:ext>
              </a:extLst>
            </p:cNvPr>
            <p:cNvSpPr>
              <a:spLocks/>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grpFill/>
            <a:ln w="1587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8" name="Google Shape;767;p34">
              <a:extLst>
                <a:ext uri="{FF2B5EF4-FFF2-40B4-BE49-F238E27FC236}">
                  <a16:creationId xmlns:a16="http://schemas.microsoft.com/office/drawing/2014/main" id="{7D040771-5DA1-4467-B636-A020089DA5DD}"/>
                </a:ext>
              </a:extLst>
            </p:cNvPr>
            <p:cNvSpPr>
              <a:spLocks/>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grpFill/>
            <a:ln w="1587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9" name="Google Shape;768;p34">
              <a:extLst>
                <a:ext uri="{FF2B5EF4-FFF2-40B4-BE49-F238E27FC236}">
                  <a16:creationId xmlns:a16="http://schemas.microsoft.com/office/drawing/2014/main" id="{2E10EEC5-DA08-D9BB-6A81-82D494852166}"/>
                </a:ext>
              </a:extLst>
            </p:cNvPr>
            <p:cNvSpPr>
              <a:spLocks/>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grpFill/>
            <a:ln w="1587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sp>
          <p:nvSpPr>
            <p:cNvPr id="10" name="Google Shape;769;p34">
              <a:extLst>
                <a:ext uri="{FF2B5EF4-FFF2-40B4-BE49-F238E27FC236}">
                  <a16:creationId xmlns:a16="http://schemas.microsoft.com/office/drawing/2014/main" id="{0F1D9A38-D8FC-1E50-415C-8C32D78D07BD}"/>
                </a:ext>
              </a:extLst>
            </p:cNvPr>
            <p:cNvSpPr>
              <a:spLocks/>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grpFill/>
            <a:ln w="15875">
              <a:solidFill>
                <a:schemeClr val="bg1"/>
              </a:solid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832"/>
        <p:cNvGrpSpPr/>
        <p:nvPr/>
      </p:nvGrpSpPr>
      <p:grpSpPr>
        <a:xfrm>
          <a:off x="0" y="0"/>
          <a:ext cx="0" cy="0"/>
          <a:chOff x="0" y="0"/>
          <a:chExt cx="0" cy="0"/>
        </a:xfrm>
      </p:grpSpPr>
      <p:sp>
        <p:nvSpPr>
          <p:cNvPr id="833" name="Google Shape;833;p58"/>
          <p:cNvSpPr/>
          <p:nvPr/>
        </p:nvSpPr>
        <p:spPr>
          <a:xfrm>
            <a:off x="6500445" y="4203625"/>
            <a:ext cx="971600" cy="971600"/>
          </a:xfrm>
          <a:prstGeom prst="ellipse">
            <a:avLst/>
          </a:prstGeom>
          <a:solidFill>
            <a:srgbClr val="00E99D"/>
          </a:solidFill>
          <a:ln w="38100" cap="flat" cmpd="sng">
            <a:solidFill>
              <a:schemeClr val="lt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algn="ctr"/>
            <a:endParaRPr sz="2000">
              <a:solidFill>
                <a:schemeClr val="bg1"/>
              </a:solidFill>
              <a:latin typeface="Verdana" panose="020B0604030504040204" pitchFamily="34" charset="0"/>
              <a:ea typeface="Verdana" panose="020B0604030504040204" pitchFamily="34" charset="0"/>
              <a:sym typeface="Viga"/>
            </a:endParaRPr>
          </a:p>
        </p:txBody>
      </p:sp>
      <p:sp>
        <p:nvSpPr>
          <p:cNvPr id="835" name="Google Shape;835;p58"/>
          <p:cNvSpPr/>
          <p:nvPr/>
        </p:nvSpPr>
        <p:spPr>
          <a:xfrm>
            <a:off x="6500445" y="2700735"/>
            <a:ext cx="971600" cy="971600"/>
          </a:xfrm>
          <a:prstGeom prst="ellipse">
            <a:avLst/>
          </a:prstGeom>
          <a:solidFill>
            <a:schemeClr val="accent6"/>
          </a:solidFill>
          <a:ln w="38100" cap="flat" cmpd="sng">
            <a:solidFill>
              <a:schemeClr val="lt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algn="ctr"/>
            <a:endParaRPr sz="2000">
              <a:solidFill>
                <a:schemeClr val="bg1"/>
              </a:solidFill>
              <a:latin typeface="Verdana" panose="020B0604030504040204" pitchFamily="34" charset="0"/>
              <a:ea typeface="Verdana" panose="020B0604030504040204" pitchFamily="34" charset="0"/>
              <a:sym typeface="Viga"/>
            </a:endParaRPr>
          </a:p>
        </p:txBody>
      </p:sp>
      <p:sp>
        <p:nvSpPr>
          <p:cNvPr id="836" name="Google Shape;836;p58"/>
          <p:cNvSpPr/>
          <p:nvPr/>
        </p:nvSpPr>
        <p:spPr>
          <a:xfrm>
            <a:off x="1027179" y="3469111"/>
            <a:ext cx="971600" cy="971600"/>
          </a:xfrm>
          <a:prstGeom prst="ellipse">
            <a:avLst/>
          </a:prstGeom>
          <a:solidFill>
            <a:schemeClr val="accent2"/>
          </a:solidFill>
          <a:ln w="38100" cap="flat" cmpd="sng">
            <a:solidFill>
              <a:schemeClr val="lt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algn="ctr"/>
            <a:endParaRPr sz="2400">
              <a:solidFill>
                <a:schemeClr val="bg1"/>
              </a:solidFill>
              <a:latin typeface="Verdana" panose="020B0604030504040204" pitchFamily="34" charset="0"/>
              <a:ea typeface="Verdana" panose="020B0604030504040204" pitchFamily="34" charset="0"/>
              <a:sym typeface="Viga"/>
            </a:endParaRPr>
          </a:p>
        </p:txBody>
      </p:sp>
      <p:sp>
        <p:nvSpPr>
          <p:cNvPr id="837" name="Google Shape;837;p58"/>
          <p:cNvSpPr/>
          <p:nvPr/>
        </p:nvSpPr>
        <p:spPr>
          <a:xfrm>
            <a:off x="1027179" y="4898889"/>
            <a:ext cx="971600" cy="971600"/>
          </a:xfrm>
          <a:prstGeom prst="ellipse">
            <a:avLst/>
          </a:prstGeom>
          <a:solidFill>
            <a:schemeClr val="accent1"/>
          </a:solidFill>
          <a:ln w="38100" cap="flat" cmpd="sng">
            <a:solidFill>
              <a:schemeClr val="lt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algn="ctr"/>
            <a:endParaRPr sz="2400">
              <a:solidFill>
                <a:schemeClr val="bg1"/>
              </a:solidFill>
              <a:latin typeface="Verdana" panose="020B0604030504040204" pitchFamily="34" charset="0"/>
              <a:ea typeface="Verdana" panose="020B0604030504040204" pitchFamily="34" charset="0"/>
              <a:sym typeface="Viga"/>
            </a:endParaRPr>
          </a:p>
        </p:txBody>
      </p:sp>
      <p:sp>
        <p:nvSpPr>
          <p:cNvPr id="838" name="Google Shape;838;p58"/>
          <p:cNvSpPr/>
          <p:nvPr/>
        </p:nvSpPr>
        <p:spPr>
          <a:xfrm>
            <a:off x="1027179" y="2056161"/>
            <a:ext cx="971600" cy="971600"/>
          </a:xfrm>
          <a:prstGeom prst="ellipse">
            <a:avLst/>
          </a:prstGeom>
          <a:solidFill>
            <a:schemeClr val="accent4"/>
          </a:solidFill>
          <a:ln w="38100" cap="flat" cmpd="sng">
            <a:solidFill>
              <a:schemeClr val="lt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algn="ctr"/>
            <a:endParaRPr sz="2400">
              <a:solidFill>
                <a:schemeClr val="bg1"/>
              </a:solidFill>
              <a:latin typeface="Verdana" panose="020B0604030504040204" pitchFamily="34" charset="0"/>
              <a:ea typeface="Verdana" panose="020B0604030504040204" pitchFamily="34" charset="0"/>
              <a:cs typeface="Viga"/>
              <a:sym typeface="Viga"/>
            </a:endParaRPr>
          </a:p>
        </p:txBody>
      </p:sp>
      <p:sp>
        <p:nvSpPr>
          <p:cNvPr id="839" name="Google Shape;839;p58"/>
          <p:cNvSpPr txBox="1">
            <a:spLocks noGrp="1"/>
          </p:cNvSpPr>
          <p:nvPr>
            <p:ph type="title" idx="8"/>
          </p:nvPr>
        </p:nvSpPr>
        <p:spPr>
          <a:xfrm>
            <a:off x="4118291" y="208133"/>
            <a:ext cx="5600400" cy="763600"/>
          </a:xfrm>
          <a:prstGeom prst="rect">
            <a:avLst/>
          </a:prstGeom>
        </p:spPr>
        <p:txBody>
          <a:bodyPr spcFirstLastPara="1" vert="horz" wrap="square" lIns="121900" tIns="121900" rIns="121900" bIns="121900" rtlCol="0" anchor="t" anchorCtr="0">
            <a:noAutofit/>
          </a:bodyPr>
          <a:lstStyle/>
          <a:p>
            <a:r>
              <a:rPr lang="en-US" sz="4000" dirty="0">
                <a:solidFill>
                  <a:schemeClr val="bg1"/>
                </a:solidFill>
                <a:latin typeface="Verdana" panose="020B0604030504040204" pitchFamily="34" charset="0"/>
                <a:ea typeface="Verdana" panose="020B0604030504040204" pitchFamily="34" charset="0"/>
              </a:rPr>
              <a:t>CHALLENGES</a:t>
            </a:r>
          </a:p>
        </p:txBody>
      </p:sp>
      <p:sp>
        <p:nvSpPr>
          <p:cNvPr id="840" name="Google Shape;840;p58"/>
          <p:cNvSpPr txBox="1">
            <a:spLocks noGrp="1"/>
          </p:cNvSpPr>
          <p:nvPr>
            <p:ph type="title"/>
          </p:nvPr>
        </p:nvSpPr>
        <p:spPr>
          <a:xfrm>
            <a:off x="2147700" y="1896567"/>
            <a:ext cx="4317200" cy="703600"/>
          </a:xfrm>
          <a:prstGeom prst="rect">
            <a:avLst/>
          </a:prstGeom>
        </p:spPr>
        <p:txBody>
          <a:bodyPr spcFirstLastPara="1" vert="horz" wrap="square" lIns="121900" tIns="121900" rIns="121900" bIns="121900" rtlCol="0" anchor="t" anchorCtr="0">
            <a:noAutofit/>
          </a:bodyPr>
          <a:lstStyle/>
          <a:p>
            <a:r>
              <a:rPr lang="en" dirty="0">
                <a:solidFill>
                  <a:schemeClr val="bg1"/>
                </a:solidFill>
                <a:latin typeface="Verdana" panose="020B0604030504040204" pitchFamily="34" charset="0"/>
                <a:ea typeface="Verdana" panose="020B0604030504040204" pitchFamily="34" charset="0"/>
              </a:rPr>
              <a:t>Scalability</a:t>
            </a:r>
            <a:endParaRPr dirty="0">
              <a:solidFill>
                <a:schemeClr val="bg1"/>
              </a:solidFill>
              <a:latin typeface="Verdana" panose="020B0604030504040204" pitchFamily="34" charset="0"/>
              <a:ea typeface="Verdana" panose="020B0604030504040204" pitchFamily="34" charset="0"/>
            </a:endParaRPr>
          </a:p>
        </p:txBody>
      </p:sp>
      <p:sp>
        <p:nvSpPr>
          <p:cNvPr id="841" name="Google Shape;841;p58"/>
          <p:cNvSpPr txBox="1">
            <a:spLocks noGrp="1"/>
          </p:cNvSpPr>
          <p:nvPr>
            <p:ph type="subTitle" idx="1"/>
          </p:nvPr>
        </p:nvSpPr>
        <p:spPr>
          <a:xfrm>
            <a:off x="2147700" y="2380971"/>
            <a:ext cx="3676800" cy="646400"/>
          </a:xfrm>
          <a:prstGeom prst="rect">
            <a:avLst/>
          </a:prstGeom>
        </p:spPr>
        <p:txBody>
          <a:bodyPr spcFirstLastPara="1" vert="horz" wrap="square" lIns="121900" tIns="121900" rIns="121900" bIns="121900" rtlCol="0" anchor="t" anchorCtr="0">
            <a:noAutofit/>
          </a:bodyPr>
          <a:lstStyle/>
          <a:p>
            <a:pPr marL="0" indent="0"/>
            <a:r>
              <a:rPr lang="en-US">
                <a:solidFill>
                  <a:schemeClr val="bg1"/>
                </a:solidFill>
                <a:latin typeface="Verdana" panose="020B0604030504040204" pitchFamily="34" charset="0"/>
                <a:ea typeface="Verdana" panose="020B0604030504040204" pitchFamily="34" charset="0"/>
              </a:rPr>
              <a:t>Manufacturing at scale is not a capability of Waymo</a:t>
            </a:r>
            <a:endParaRPr>
              <a:solidFill>
                <a:schemeClr val="bg1"/>
              </a:solidFill>
              <a:latin typeface="Verdana" panose="020B0604030504040204" pitchFamily="34" charset="0"/>
              <a:ea typeface="Verdana" panose="020B0604030504040204" pitchFamily="34" charset="0"/>
            </a:endParaRPr>
          </a:p>
        </p:txBody>
      </p:sp>
      <p:sp>
        <p:nvSpPr>
          <p:cNvPr id="842" name="Google Shape;842;p58"/>
          <p:cNvSpPr txBox="1">
            <a:spLocks noGrp="1"/>
          </p:cNvSpPr>
          <p:nvPr>
            <p:ph type="title" idx="2"/>
          </p:nvPr>
        </p:nvSpPr>
        <p:spPr>
          <a:xfrm>
            <a:off x="7649291" y="2541145"/>
            <a:ext cx="4138800" cy="703600"/>
          </a:xfrm>
          <a:prstGeom prst="rect">
            <a:avLst/>
          </a:prstGeom>
        </p:spPr>
        <p:txBody>
          <a:bodyPr spcFirstLastPara="1" vert="horz" wrap="square" lIns="121900" tIns="121900" rIns="121900" bIns="121900" rtlCol="0" anchor="t" anchorCtr="0">
            <a:noAutofit/>
          </a:bodyPr>
          <a:lstStyle/>
          <a:p>
            <a:r>
              <a:rPr lang="en" dirty="0">
                <a:solidFill>
                  <a:schemeClr val="bg1"/>
                </a:solidFill>
                <a:latin typeface="Verdana" panose="020B0604030504040204" pitchFamily="34" charset="0"/>
                <a:ea typeface="Verdana" panose="020B0604030504040204" pitchFamily="34" charset="0"/>
              </a:rPr>
              <a:t>Regulatory issues</a:t>
            </a:r>
            <a:endParaRPr dirty="0">
              <a:solidFill>
                <a:schemeClr val="bg1"/>
              </a:solidFill>
              <a:latin typeface="Verdana" panose="020B0604030504040204" pitchFamily="34" charset="0"/>
              <a:ea typeface="Verdana" panose="020B0604030504040204" pitchFamily="34" charset="0"/>
            </a:endParaRPr>
          </a:p>
        </p:txBody>
      </p:sp>
      <p:sp>
        <p:nvSpPr>
          <p:cNvPr id="843" name="Google Shape;843;p58"/>
          <p:cNvSpPr txBox="1">
            <a:spLocks noGrp="1"/>
          </p:cNvSpPr>
          <p:nvPr>
            <p:ph type="subTitle" idx="3"/>
          </p:nvPr>
        </p:nvSpPr>
        <p:spPr>
          <a:xfrm>
            <a:off x="7649275" y="3025549"/>
            <a:ext cx="3524800" cy="646400"/>
          </a:xfrm>
          <a:prstGeom prst="rect">
            <a:avLst/>
          </a:prstGeom>
        </p:spPr>
        <p:txBody>
          <a:bodyPr spcFirstLastPara="1" vert="horz" wrap="square" lIns="121900" tIns="121900" rIns="121900" bIns="121900" rtlCol="0" anchor="t" anchorCtr="0">
            <a:noAutofit/>
          </a:bodyPr>
          <a:lstStyle/>
          <a:p>
            <a:pPr marL="0" indent="0"/>
            <a:r>
              <a:rPr lang="en-US">
                <a:solidFill>
                  <a:schemeClr val="bg1"/>
                </a:solidFill>
                <a:latin typeface="Verdana" panose="020B0604030504040204" pitchFamily="34" charset="0"/>
                <a:ea typeface="Verdana" panose="020B0604030504040204" pitchFamily="34" charset="0"/>
              </a:rPr>
              <a:t>Laws in different states have restrictions to allow self driving cars</a:t>
            </a:r>
            <a:endParaRPr>
              <a:solidFill>
                <a:schemeClr val="bg1"/>
              </a:solidFill>
              <a:latin typeface="Verdana" panose="020B0604030504040204" pitchFamily="34" charset="0"/>
              <a:ea typeface="Verdana" panose="020B0604030504040204" pitchFamily="34" charset="0"/>
            </a:endParaRPr>
          </a:p>
        </p:txBody>
      </p:sp>
      <p:sp>
        <p:nvSpPr>
          <p:cNvPr id="844" name="Google Shape;844;p58"/>
          <p:cNvSpPr txBox="1">
            <a:spLocks noGrp="1"/>
          </p:cNvSpPr>
          <p:nvPr>
            <p:ph type="title" idx="4"/>
          </p:nvPr>
        </p:nvSpPr>
        <p:spPr>
          <a:xfrm>
            <a:off x="2147700" y="3326015"/>
            <a:ext cx="4317200" cy="703600"/>
          </a:xfrm>
          <a:prstGeom prst="rect">
            <a:avLst/>
          </a:prstGeom>
        </p:spPr>
        <p:txBody>
          <a:bodyPr spcFirstLastPara="1" vert="horz" wrap="square" lIns="121900" tIns="121900" rIns="121900" bIns="121900" rtlCol="0" anchor="t" anchorCtr="0">
            <a:noAutofit/>
          </a:bodyPr>
          <a:lstStyle/>
          <a:p>
            <a:r>
              <a:rPr lang="en" dirty="0">
                <a:solidFill>
                  <a:schemeClr val="bg1"/>
                </a:solidFill>
                <a:latin typeface="Verdana" panose="020B0604030504040204" pitchFamily="34" charset="0"/>
                <a:ea typeface="Verdana" panose="020B0604030504040204" pitchFamily="34" charset="0"/>
              </a:rPr>
              <a:t>Cost of vehicle</a:t>
            </a:r>
            <a:endParaRPr dirty="0">
              <a:solidFill>
                <a:schemeClr val="bg1"/>
              </a:solidFill>
              <a:latin typeface="Verdana" panose="020B0604030504040204" pitchFamily="34" charset="0"/>
              <a:ea typeface="Verdana" panose="020B0604030504040204" pitchFamily="34" charset="0"/>
            </a:endParaRPr>
          </a:p>
        </p:txBody>
      </p:sp>
      <p:sp>
        <p:nvSpPr>
          <p:cNvPr id="845" name="Google Shape;845;p58"/>
          <p:cNvSpPr txBox="1">
            <a:spLocks noGrp="1"/>
          </p:cNvSpPr>
          <p:nvPr>
            <p:ph type="subTitle" idx="5"/>
          </p:nvPr>
        </p:nvSpPr>
        <p:spPr>
          <a:xfrm>
            <a:off x="2147700" y="3810419"/>
            <a:ext cx="3676800" cy="646400"/>
          </a:xfrm>
          <a:prstGeom prst="rect">
            <a:avLst/>
          </a:prstGeom>
        </p:spPr>
        <p:txBody>
          <a:bodyPr spcFirstLastPara="1" vert="horz" wrap="square" lIns="121900" tIns="121900" rIns="121900" bIns="121900" rtlCol="0" anchor="t" anchorCtr="0">
            <a:noAutofit/>
          </a:bodyPr>
          <a:lstStyle/>
          <a:p>
            <a:pPr marL="0" indent="0"/>
            <a:r>
              <a:rPr lang="en-US">
                <a:solidFill>
                  <a:schemeClr val="bg1"/>
                </a:solidFill>
                <a:latin typeface="Verdana" panose="020B0604030504040204" pitchFamily="34" charset="0"/>
                <a:ea typeface="Verdana" panose="020B0604030504040204" pitchFamily="34" charset="0"/>
              </a:rPr>
              <a:t>140,000$ of equipment cost on a </a:t>
            </a:r>
            <a:r>
              <a:rPr lang="en-US" dirty="0">
                <a:solidFill>
                  <a:schemeClr val="bg1"/>
                </a:solidFill>
                <a:latin typeface="Verdana" panose="020B0604030504040204" pitchFamily="34" charset="0"/>
                <a:ea typeface="Verdana" panose="020B0604030504040204" pitchFamily="34" charset="0"/>
              </a:rPr>
              <a:t>40,000</a:t>
            </a:r>
            <a:r>
              <a:rPr lang="en-US">
                <a:solidFill>
                  <a:schemeClr val="bg1"/>
                </a:solidFill>
                <a:latin typeface="Verdana" panose="020B0604030504040204" pitchFamily="34" charset="0"/>
                <a:ea typeface="Verdana" panose="020B0604030504040204" pitchFamily="34" charset="0"/>
              </a:rPr>
              <a:t>$ car</a:t>
            </a:r>
            <a:endParaRPr>
              <a:solidFill>
                <a:schemeClr val="bg1"/>
              </a:solidFill>
              <a:latin typeface="Verdana" panose="020B0604030504040204" pitchFamily="34" charset="0"/>
              <a:ea typeface="Verdana" panose="020B0604030504040204" pitchFamily="34" charset="0"/>
            </a:endParaRPr>
          </a:p>
        </p:txBody>
      </p:sp>
      <p:sp>
        <p:nvSpPr>
          <p:cNvPr id="846" name="Google Shape;846;p58"/>
          <p:cNvSpPr txBox="1">
            <a:spLocks noGrp="1"/>
          </p:cNvSpPr>
          <p:nvPr>
            <p:ph type="title" idx="6"/>
          </p:nvPr>
        </p:nvSpPr>
        <p:spPr>
          <a:xfrm>
            <a:off x="7649291" y="4120494"/>
            <a:ext cx="4110000" cy="703600"/>
          </a:xfrm>
          <a:prstGeom prst="rect">
            <a:avLst/>
          </a:prstGeom>
        </p:spPr>
        <p:txBody>
          <a:bodyPr spcFirstLastPara="1" vert="horz" wrap="square" lIns="121900" tIns="121900" rIns="121900" bIns="121900" rtlCol="0" anchor="t" anchorCtr="0">
            <a:noAutofit/>
          </a:bodyPr>
          <a:lstStyle/>
          <a:p>
            <a:r>
              <a:rPr lang="en" dirty="0">
                <a:solidFill>
                  <a:schemeClr val="bg1"/>
                </a:solidFill>
                <a:latin typeface="Verdana" panose="020B0604030504040204" pitchFamily="34" charset="0"/>
                <a:ea typeface="Verdana" panose="020B0604030504040204" pitchFamily="34" charset="0"/>
              </a:rPr>
              <a:t>Safety in edge cases</a:t>
            </a:r>
            <a:endParaRPr dirty="0">
              <a:solidFill>
                <a:schemeClr val="bg1"/>
              </a:solidFill>
              <a:latin typeface="Verdana" panose="020B0604030504040204" pitchFamily="34" charset="0"/>
              <a:ea typeface="Verdana" panose="020B0604030504040204" pitchFamily="34" charset="0"/>
            </a:endParaRPr>
          </a:p>
        </p:txBody>
      </p:sp>
      <p:sp>
        <p:nvSpPr>
          <p:cNvPr id="847" name="Google Shape;847;p58"/>
          <p:cNvSpPr txBox="1">
            <a:spLocks noGrp="1"/>
          </p:cNvSpPr>
          <p:nvPr>
            <p:ph type="subTitle" idx="7"/>
          </p:nvPr>
        </p:nvSpPr>
        <p:spPr>
          <a:xfrm>
            <a:off x="7649275" y="4544938"/>
            <a:ext cx="3524800" cy="646400"/>
          </a:xfrm>
          <a:prstGeom prst="rect">
            <a:avLst/>
          </a:prstGeom>
        </p:spPr>
        <p:txBody>
          <a:bodyPr spcFirstLastPara="1" vert="horz" wrap="square" lIns="121900" tIns="121900" rIns="121900" bIns="121900" rtlCol="0" anchor="t" anchorCtr="0">
            <a:noAutofit/>
          </a:bodyPr>
          <a:lstStyle/>
          <a:p>
            <a:pPr marL="0" indent="0"/>
            <a:r>
              <a:rPr lang="en-US">
                <a:solidFill>
                  <a:schemeClr val="bg1"/>
                </a:solidFill>
                <a:latin typeface="Verdana" panose="020B0604030504040204" pitchFamily="34" charset="0"/>
                <a:ea typeface="Verdana" panose="020B0604030504040204" pitchFamily="34" charset="0"/>
              </a:rPr>
              <a:t>Every company is still struggling in few edge cases which a human can react better</a:t>
            </a:r>
            <a:endParaRPr>
              <a:solidFill>
                <a:schemeClr val="bg1"/>
              </a:solidFill>
              <a:latin typeface="Verdana" panose="020B0604030504040204" pitchFamily="34" charset="0"/>
              <a:ea typeface="Verdana" panose="020B0604030504040204" pitchFamily="34" charset="0"/>
            </a:endParaRPr>
          </a:p>
        </p:txBody>
      </p:sp>
      <p:sp>
        <p:nvSpPr>
          <p:cNvPr id="848" name="Google Shape;848;p58"/>
          <p:cNvSpPr txBox="1">
            <a:spLocks noGrp="1"/>
          </p:cNvSpPr>
          <p:nvPr>
            <p:ph type="title" idx="9"/>
          </p:nvPr>
        </p:nvSpPr>
        <p:spPr>
          <a:xfrm>
            <a:off x="1027179" y="2234037"/>
            <a:ext cx="971600" cy="596800"/>
          </a:xfrm>
          <a:prstGeom prst="rect">
            <a:avLst/>
          </a:prstGeom>
        </p:spPr>
        <p:txBody>
          <a:bodyPr spcFirstLastPara="1" vert="horz" wrap="square" lIns="121900" tIns="121900" rIns="121900" bIns="121900" rtlCol="0" anchor="ctr" anchorCtr="0">
            <a:noAutofit/>
          </a:bodyPr>
          <a:lstStyle/>
          <a:p>
            <a:r>
              <a:rPr lang="en" sz="2800">
                <a:solidFill>
                  <a:schemeClr val="bg1"/>
                </a:solidFill>
                <a:latin typeface="Verdana" panose="020B0604030504040204" pitchFamily="34" charset="0"/>
                <a:ea typeface="Verdana" panose="020B0604030504040204" pitchFamily="34" charset="0"/>
              </a:rPr>
              <a:t>01</a:t>
            </a:r>
            <a:endParaRPr sz="2800">
              <a:solidFill>
                <a:schemeClr val="bg1"/>
              </a:solidFill>
              <a:latin typeface="Verdana" panose="020B0604030504040204" pitchFamily="34" charset="0"/>
              <a:ea typeface="Verdana" panose="020B0604030504040204" pitchFamily="34" charset="0"/>
            </a:endParaRPr>
          </a:p>
        </p:txBody>
      </p:sp>
      <p:sp>
        <p:nvSpPr>
          <p:cNvPr id="849" name="Google Shape;849;p58"/>
          <p:cNvSpPr txBox="1">
            <a:spLocks noGrp="1"/>
          </p:cNvSpPr>
          <p:nvPr>
            <p:ph type="title" idx="13"/>
          </p:nvPr>
        </p:nvSpPr>
        <p:spPr>
          <a:xfrm>
            <a:off x="1027179" y="3639029"/>
            <a:ext cx="971600" cy="596800"/>
          </a:xfrm>
          <a:prstGeom prst="rect">
            <a:avLst/>
          </a:prstGeom>
        </p:spPr>
        <p:txBody>
          <a:bodyPr spcFirstLastPara="1" vert="horz" wrap="square" lIns="121900" tIns="121900" rIns="121900" bIns="121900" rtlCol="0" anchor="ctr" anchorCtr="0">
            <a:noAutofit/>
          </a:bodyPr>
          <a:lstStyle/>
          <a:p>
            <a:r>
              <a:rPr lang="en" sz="2800">
                <a:solidFill>
                  <a:schemeClr val="bg1"/>
                </a:solidFill>
                <a:latin typeface="Verdana" panose="020B0604030504040204" pitchFamily="34" charset="0"/>
                <a:ea typeface="Verdana" panose="020B0604030504040204" pitchFamily="34" charset="0"/>
              </a:rPr>
              <a:t>02</a:t>
            </a:r>
            <a:endParaRPr sz="2800">
              <a:solidFill>
                <a:schemeClr val="bg1"/>
              </a:solidFill>
              <a:latin typeface="Verdana" panose="020B0604030504040204" pitchFamily="34" charset="0"/>
              <a:ea typeface="Verdana" panose="020B0604030504040204" pitchFamily="34" charset="0"/>
            </a:endParaRPr>
          </a:p>
        </p:txBody>
      </p:sp>
      <p:sp>
        <p:nvSpPr>
          <p:cNvPr id="850" name="Google Shape;850;p58"/>
          <p:cNvSpPr txBox="1">
            <a:spLocks noGrp="1"/>
          </p:cNvSpPr>
          <p:nvPr>
            <p:ph type="title" idx="14"/>
          </p:nvPr>
        </p:nvSpPr>
        <p:spPr>
          <a:xfrm>
            <a:off x="6581675" y="2903019"/>
            <a:ext cx="971600" cy="596800"/>
          </a:xfrm>
          <a:prstGeom prst="rect">
            <a:avLst/>
          </a:prstGeom>
        </p:spPr>
        <p:txBody>
          <a:bodyPr spcFirstLastPara="1" vert="horz" wrap="square" lIns="121900" tIns="121900" rIns="121900" bIns="121900" rtlCol="0" anchor="ctr" anchorCtr="0">
            <a:noAutofit/>
          </a:bodyPr>
          <a:lstStyle/>
          <a:p>
            <a:r>
              <a:rPr lang="en" sz="2800">
                <a:solidFill>
                  <a:schemeClr val="bg1"/>
                </a:solidFill>
                <a:latin typeface="Verdana" panose="020B0604030504040204" pitchFamily="34" charset="0"/>
                <a:ea typeface="Verdana" panose="020B0604030504040204" pitchFamily="34" charset="0"/>
              </a:rPr>
              <a:t>04</a:t>
            </a:r>
            <a:endParaRPr sz="2800">
              <a:solidFill>
                <a:schemeClr val="bg1"/>
              </a:solidFill>
              <a:latin typeface="Verdana" panose="020B0604030504040204" pitchFamily="34" charset="0"/>
              <a:ea typeface="Verdana" panose="020B0604030504040204" pitchFamily="34" charset="0"/>
            </a:endParaRPr>
          </a:p>
        </p:txBody>
      </p:sp>
      <p:sp>
        <p:nvSpPr>
          <p:cNvPr id="851" name="Google Shape;851;p58"/>
          <p:cNvSpPr txBox="1">
            <a:spLocks noGrp="1"/>
          </p:cNvSpPr>
          <p:nvPr>
            <p:ph type="title" idx="15"/>
          </p:nvPr>
        </p:nvSpPr>
        <p:spPr>
          <a:xfrm>
            <a:off x="6581675" y="4383753"/>
            <a:ext cx="971600" cy="596800"/>
          </a:xfrm>
          <a:prstGeom prst="rect">
            <a:avLst/>
          </a:prstGeom>
        </p:spPr>
        <p:txBody>
          <a:bodyPr spcFirstLastPara="1" vert="horz" wrap="square" lIns="121900" tIns="121900" rIns="121900" bIns="121900" rtlCol="0" anchor="ctr" anchorCtr="0">
            <a:noAutofit/>
          </a:bodyPr>
          <a:lstStyle/>
          <a:p>
            <a:r>
              <a:rPr lang="en" sz="2800">
                <a:solidFill>
                  <a:schemeClr val="bg1"/>
                </a:solidFill>
                <a:latin typeface="Verdana" panose="020B0604030504040204" pitchFamily="34" charset="0"/>
                <a:ea typeface="Verdana" panose="020B0604030504040204" pitchFamily="34" charset="0"/>
              </a:rPr>
              <a:t>05</a:t>
            </a:r>
            <a:endParaRPr sz="2800">
              <a:solidFill>
                <a:schemeClr val="bg1"/>
              </a:solidFill>
              <a:latin typeface="Verdana" panose="020B0604030504040204" pitchFamily="34" charset="0"/>
              <a:ea typeface="Verdana" panose="020B0604030504040204" pitchFamily="34" charset="0"/>
            </a:endParaRPr>
          </a:p>
        </p:txBody>
      </p:sp>
      <p:sp>
        <p:nvSpPr>
          <p:cNvPr id="852" name="Google Shape;852;p58"/>
          <p:cNvSpPr txBox="1">
            <a:spLocks noGrp="1"/>
          </p:cNvSpPr>
          <p:nvPr>
            <p:ph type="title" idx="16"/>
          </p:nvPr>
        </p:nvSpPr>
        <p:spPr>
          <a:xfrm>
            <a:off x="2147700" y="4755464"/>
            <a:ext cx="4317200" cy="703600"/>
          </a:xfrm>
          <a:prstGeom prst="rect">
            <a:avLst/>
          </a:prstGeom>
        </p:spPr>
        <p:txBody>
          <a:bodyPr spcFirstLastPara="1" vert="horz" wrap="square" lIns="121900" tIns="121900" rIns="121900" bIns="121900" rtlCol="0" anchor="t" anchorCtr="0">
            <a:noAutofit/>
          </a:bodyPr>
          <a:lstStyle/>
          <a:p>
            <a:r>
              <a:rPr lang="en-US" dirty="0">
                <a:solidFill>
                  <a:schemeClr val="bg1"/>
                </a:solidFill>
                <a:latin typeface="Verdana" panose="020B0604030504040204" pitchFamily="34" charset="0"/>
                <a:ea typeface="Verdana" panose="020B0604030504040204" pitchFamily="34" charset="0"/>
              </a:rPr>
              <a:t>Steep learning curve</a:t>
            </a:r>
            <a:endParaRPr dirty="0">
              <a:solidFill>
                <a:schemeClr val="bg1"/>
              </a:solidFill>
              <a:latin typeface="Verdana" panose="020B0604030504040204" pitchFamily="34" charset="0"/>
              <a:ea typeface="Verdana" panose="020B0604030504040204" pitchFamily="34" charset="0"/>
            </a:endParaRPr>
          </a:p>
        </p:txBody>
      </p:sp>
      <p:sp>
        <p:nvSpPr>
          <p:cNvPr id="853" name="Google Shape;853;p58"/>
          <p:cNvSpPr txBox="1">
            <a:spLocks noGrp="1"/>
          </p:cNvSpPr>
          <p:nvPr>
            <p:ph type="subTitle" idx="17"/>
          </p:nvPr>
        </p:nvSpPr>
        <p:spPr>
          <a:xfrm>
            <a:off x="2147700" y="5239867"/>
            <a:ext cx="3676800" cy="646400"/>
          </a:xfrm>
          <a:prstGeom prst="rect">
            <a:avLst/>
          </a:prstGeom>
        </p:spPr>
        <p:txBody>
          <a:bodyPr spcFirstLastPara="1" vert="horz" wrap="square" lIns="121900" tIns="121900" rIns="121900" bIns="121900" rtlCol="0" anchor="t" anchorCtr="0">
            <a:noAutofit/>
          </a:bodyPr>
          <a:lstStyle/>
          <a:p>
            <a:pPr marL="0" indent="0"/>
            <a:r>
              <a:rPr lang="en-US">
                <a:solidFill>
                  <a:schemeClr val="bg1"/>
                </a:solidFill>
                <a:latin typeface="Verdana" panose="020B0604030504040204" pitchFamily="34" charset="0"/>
                <a:ea typeface="Verdana" panose="020B0604030504040204" pitchFamily="34" charset="0"/>
              </a:rPr>
              <a:t>Entering new regions need more actual driving miles in the region for learning</a:t>
            </a:r>
            <a:endParaRPr>
              <a:solidFill>
                <a:schemeClr val="bg1"/>
              </a:solidFill>
              <a:latin typeface="Verdana" panose="020B0604030504040204" pitchFamily="34" charset="0"/>
              <a:ea typeface="Verdana" panose="020B0604030504040204" pitchFamily="34" charset="0"/>
            </a:endParaRPr>
          </a:p>
          <a:p>
            <a:pPr marL="0" indent="0"/>
            <a:endParaRPr>
              <a:solidFill>
                <a:schemeClr val="bg1"/>
              </a:solidFill>
              <a:latin typeface="Verdana" panose="020B0604030504040204" pitchFamily="34" charset="0"/>
              <a:ea typeface="Verdana" panose="020B0604030504040204" pitchFamily="34" charset="0"/>
            </a:endParaRPr>
          </a:p>
          <a:p>
            <a:pPr marL="0" indent="0"/>
            <a:endParaRPr>
              <a:solidFill>
                <a:schemeClr val="bg1"/>
              </a:solidFill>
              <a:latin typeface="Verdana" panose="020B0604030504040204" pitchFamily="34" charset="0"/>
              <a:ea typeface="Verdana" panose="020B0604030504040204" pitchFamily="34" charset="0"/>
            </a:endParaRPr>
          </a:p>
        </p:txBody>
      </p:sp>
      <p:sp>
        <p:nvSpPr>
          <p:cNvPr id="856" name="Google Shape;856;p58"/>
          <p:cNvSpPr txBox="1">
            <a:spLocks noGrp="1"/>
          </p:cNvSpPr>
          <p:nvPr>
            <p:ph type="title" idx="20"/>
          </p:nvPr>
        </p:nvSpPr>
        <p:spPr>
          <a:xfrm>
            <a:off x="1027179" y="5095840"/>
            <a:ext cx="971600" cy="596800"/>
          </a:xfrm>
          <a:prstGeom prst="rect">
            <a:avLst/>
          </a:prstGeom>
        </p:spPr>
        <p:txBody>
          <a:bodyPr spcFirstLastPara="1" vert="horz" wrap="square" lIns="121900" tIns="121900" rIns="121900" bIns="121900" rtlCol="0" anchor="ctr" anchorCtr="0">
            <a:noAutofit/>
          </a:bodyPr>
          <a:lstStyle/>
          <a:p>
            <a:r>
              <a:rPr lang="en" sz="2800">
                <a:solidFill>
                  <a:schemeClr val="bg1"/>
                </a:solidFill>
                <a:latin typeface="Verdana" panose="020B0604030504040204" pitchFamily="34" charset="0"/>
                <a:ea typeface="Verdana" panose="020B0604030504040204" pitchFamily="34" charset="0"/>
              </a:rPr>
              <a:t>03</a:t>
            </a:r>
            <a:endParaRPr sz="2800">
              <a:solidFill>
                <a:schemeClr val="bg1"/>
              </a:solidFill>
              <a:latin typeface="Verdana" panose="020B0604030504040204" pitchFamily="34" charset="0"/>
              <a:ea typeface="Verdana" panose="020B060403050404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146"/>
        <p:cNvGrpSpPr/>
        <p:nvPr/>
      </p:nvGrpSpPr>
      <p:grpSpPr>
        <a:xfrm>
          <a:off x="0" y="0"/>
          <a:ext cx="0" cy="0"/>
          <a:chOff x="0" y="0"/>
          <a:chExt cx="0" cy="0"/>
        </a:xfrm>
      </p:grpSpPr>
      <p:pic>
        <p:nvPicPr>
          <p:cNvPr id="3" name="Picture 2" descr="A group of people shaking hands&#10;&#10;Description automatically generated">
            <a:extLst>
              <a:ext uri="{FF2B5EF4-FFF2-40B4-BE49-F238E27FC236}">
                <a16:creationId xmlns:a16="http://schemas.microsoft.com/office/drawing/2014/main" id="{782FE4FA-C854-E722-614D-DB97BAD7D6F4}"/>
              </a:ext>
            </a:extLst>
          </p:cNvPr>
          <p:cNvPicPr>
            <a:picLocks noGrp="1" noRot="1" noChangeAspect="1" noMove="1" noResize="1" noEditPoints="1" noAdjustHandles="1" noChangeArrowheads="1" noChangeShapeType="1" noCrop="1"/>
          </p:cNvPicPr>
          <p:nvPr/>
        </p:nvPicPr>
        <p:blipFill>
          <a:blip r:embed="rId3">
            <a:alphaModFix amt="11000"/>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5632" y="-22443"/>
            <a:ext cx="12307946" cy="8083243"/>
          </a:xfrm>
          <a:prstGeom prst="rect">
            <a:avLst/>
          </a:prstGeom>
        </p:spPr>
      </p:pic>
      <p:grpSp>
        <p:nvGrpSpPr>
          <p:cNvPr id="1147" name="Google Shape;1147;p28"/>
          <p:cNvGrpSpPr/>
          <p:nvPr/>
        </p:nvGrpSpPr>
        <p:grpSpPr>
          <a:xfrm>
            <a:off x="498531" y="872628"/>
            <a:ext cx="3268853" cy="1363431"/>
            <a:chOff x="290430" y="3600380"/>
            <a:chExt cx="2451640" cy="1022573"/>
          </a:xfrm>
        </p:grpSpPr>
        <p:sp>
          <p:nvSpPr>
            <p:cNvPr id="1148" name="Google Shape;1148;p28"/>
            <p:cNvSpPr txBox="1"/>
            <p:nvPr/>
          </p:nvSpPr>
          <p:spPr>
            <a:xfrm>
              <a:off x="305812" y="3600380"/>
              <a:ext cx="2266694" cy="663900"/>
            </a:xfrm>
            <a:prstGeom prst="rect">
              <a:avLst/>
            </a:prstGeom>
            <a:noFill/>
            <a:ln>
              <a:noFill/>
            </a:ln>
          </p:spPr>
          <p:txBody>
            <a:bodyPr spcFirstLastPara="1" wrap="square" lIns="121900" tIns="121900" rIns="121900" bIns="121900" anchor="ctr" anchorCtr="0">
              <a:noAutofit/>
            </a:bodyPr>
            <a:lstStyle/>
            <a:p>
              <a:pPr algn="ctr">
                <a:buClr>
                  <a:srgbClr val="000000"/>
                </a:buClr>
                <a:buSzPts val="1100"/>
              </a:pPr>
              <a:r>
                <a:rPr lang="en-US" sz="2800" b="1">
                  <a:solidFill>
                    <a:srgbClr val="FFFF00"/>
                  </a:solidFill>
                  <a:latin typeface="Verdana" panose="020B0604030504040204" pitchFamily="34" charset="0"/>
                  <a:ea typeface="Verdana" panose="020B0604030504040204" pitchFamily="34" charset="0"/>
                  <a:cs typeface="Fira Sans Extra Condensed"/>
                  <a:sym typeface="Fira Sans Extra Condensed"/>
                </a:rPr>
                <a:t>Fiat Chrysler </a:t>
              </a:r>
            </a:p>
          </p:txBody>
        </p:sp>
        <p:sp>
          <p:nvSpPr>
            <p:cNvPr id="1149" name="Google Shape;1149;p28"/>
            <p:cNvSpPr txBox="1"/>
            <p:nvPr/>
          </p:nvSpPr>
          <p:spPr>
            <a:xfrm>
              <a:off x="290430" y="4128553"/>
              <a:ext cx="2451640" cy="494400"/>
            </a:xfrm>
            <a:prstGeom prst="rect">
              <a:avLst/>
            </a:prstGeom>
            <a:noFill/>
            <a:ln>
              <a:noFill/>
            </a:ln>
          </p:spPr>
          <p:txBody>
            <a:bodyPr spcFirstLastPara="1" wrap="square" lIns="121900" tIns="121900" rIns="121900" bIns="121900" anchor="t" anchorCtr="0">
              <a:noAutofit/>
            </a:bodyPr>
            <a:lstStyle/>
            <a:p>
              <a:pPr algn="ctr"/>
              <a:r>
                <a:rPr lang="en-US" sz="1400">
                  <a:solidFill>
                    <a:schemeClr val="bg1"/>
                  </a:solidFill>
                  <a:latin typeface="Verdana" panose="020B0604030504040204" pitchFamily="34" charset="0"/>
                  <a:ea typeface="Verdana" panose="020B0604030504040204" pitchFamily="34" charset="0"/>
                  <a:cs typeface="Roboto"/>
                  <a:sym typeface="Roboto"/>
                </a:rPr>
                <a:t>In 2020, Waymo announced that it had selected FCA as its exclusive partner for the development and testing of class 1-3 light commercial vehicles </a:t>
              </a:r>
            </a:p>
          </p:txBody>
        </p:sp>
      </p:grpSp>
      <p:grpSp>
        <p:nvGrpSpPr>
          <p:cNvPr id="1150" name="Google Shape;1150;p28"/>
          <p:cNvGrpSpPr/>
          <p:nvPr/>
        </p:nvGrpSpPr>
        <p:grpSpPr>
          <a:xfrm>
            <a:off x="3739676" y="4851400"/>
            <a:ext cx="2706023" cy="1503922"/>
            <a:chOff x="3704131" y="3562350"/>
            <a:chExt cx="2029518" cy="1127942"/>
          </a:xfrm>
        </p:grpSpPr>
        <p:sp>
          <p:nvSpPr>
            <p:cNvPr id="1151" name="Google Shape;1151;p28"/>
            <p:cNvSpPr txBox="1"/>
            <p:nvPr/>
          </p:nvSpPr>
          <p:spPr>
            <a:xfrm>
              <a:off x="3704131" y="3562350"/>
              <a:ext cx="2029518" cy="663900"/>
            </a:xfrm>
            <a:prstGeom prst="rect">
              <a:avLst/>
            </a:prstGeom>
            <a:noFill/>
            <a:ln>
              <a:noFill/>
            </a:ln>
          </p:spPr>
          <p:txBody>
            <a:bodyPr spcFirstLastPara="1" wrap="square" lIns="121900" tIns="121900" rIns="121900" bIns="121900" anchor="ctr" anchorCtr="0">
              <a:noAutofit/>
            </a:bodyPr>
            <a:lstStyle/>
            <a:p>
              <a:pPr algn="ctr">
                <a:buClr>
                  <a:srgbClr val="000000"/>
                </a:buClr>
                <a:buSzPts val="1100"/>
              </a:pPr>
              <a:r>
                <a:rPr lang="en-US" sz="2800" b="1">
                  <a:solidFill>
                    <a:schemeClr val="accent1"/>
                  </a:solidFill>
                  <a:latin typeface="Verdana" panose="020B0604030504040204" pitchFamily="34" charset="0"/>
                  <a:ea typeface="Verdana" panose="020B0604030504040204" pitchFamily="34" charset="0"/>
                  <a:cs typeface="Fira Sans Extra Condensed"/>
                  <a:sym typeface="Fira Sans Extra Condensed"/>
                </a:rPr>
                <a:t>Daimler Trucks</a:t>
              </a:r>
              <a:endParaRPr sz="2800" b="1">
                <a:solidFill>
                  <a:schemeClr val="accent1"/>
                </a:solidFill>
                <a:latin typeface="Verdana" panose="020B0604030504040204" pitchFamily="34" charset="0"/>
                <a:ea typeface="Verdana" panose="020B0604030504040204" pitchFamily="34" charset="0"/>
                <a:cs typeface="Fira Sans Extra Condensed"/>
                <a:sym typeface="Fira Sans Extra Condensed"/>
              </a:endParaRPr>
            </a:p>
          </p:txBody>
        </p:sp>
        <p:sp>
          <p:nvSpPr>
            <p:cNvPr id="1152" name="Google Shape;1152;p28"/>
            <p:cNvSpPr txBox="1"/>
            <p:nvPr/>
          </p:nvSpPr>
          <p:spPr>
            <a:xfrm>
              <a:off x="3793200" y="4195892"/>
              <a:ext cx="1839162" cy="494400"/>
            </a:xfrm>
            <a:prstGeom prst="rect">
              <a:avLst/>
            </a:prstGeom>
            <a:noFill/>
            <a:ln>
              <a:noFill/>
            </a:ln>
          </p:spPr>
          <p:txBody>
            <a:bodyPr spcFirstLastPara="1" wrap="square" lIns="121900" tIns="121900" rIns="121900" bIns="121900" anchor="t" anchorCtr="0">
              <a:noAutofit/>
            </a:bodyPr>
            <a:lstStyle/>
            <a:p>
              <a:pPr algn="ctr">
                <a:buClr>
                  <a:srgbClr val="000000"/>
                </a:buClr>
                <a:buSzPts val="1100"/>
              </a:pPr>
              <a:r>
                <a:rPr lang="en-US" sz="1400">
                  <a:solidFill>
                    <a:schemeClr val="bg1"/>
                  </a:solidFill>
                  <a:latin typeface="Verdana" panose="020B0604030504040204" pitchFamily="34" charset="0"/>
                  <a:ea typeface="Verdana" panose="020B0604030504040204" pitchFamily="34" charset="0"/>
                  <a:cs typeface="Roboto"/>
                  <a:sym typeface="Roboto"/>
                </a:rPr>
                <a:t>Strategic partnership to develop and deploy self-driving trucks</a:t>
              </a:r>
            </a:p>
          </p:txBody>
        </p:sp>
      </p:grpSp>
      <p:grpSp>
        <p:nvGrpSpPr>
          <p:cNvPr id="1153" name="Google Shape;1153;p28"/>
          <p:cNvGrpSpPr/>
          <p:nvPr/>
        </p:nvGrpSpPr>
        <p:grpSpPr>
          <a:xfrm>
            <a:off x="9014353" y="1369782"/>
            <a:ext cx="2692508" cy="1296701"/>
            <a:chOff x="6876690" y="3686023"/>
            <a:chExt cx="2019381" cy="972529"/>
          </a:xfrm>
        </p:grpSpPr>
        <p:sp>
          <p:nvSpPr>
            <p:cNvPr id="1154" name="Google Shape;1154;p28"/>
            <p:cNvSpPr txBox="1"/>
            <p:nvPr/>
          </p:nvSpPr>
          <p:spPr>
            <a:xfrm>
              <a:off x="7130980" y="3686023"/>
              <a:ext cx="1510800" cy="663900"/>
            </a:xfrm>
            <a:prstGeom prst="rect">
              <a:avLst/>
            </a:prstGeom>
            <a:noFill/>
            <a:ln>
              <a:noFill/>
            </a:ln>
          </p:spPr>
          <p:txBody>
            <a:bodyPr spcFirstLastPara="1" wrap="square" lIns="121900" tIns="121900" rIns="121900" bIns="121900" anchor="ctr" anchorCtr="0">
              <a:noAutofit/>
            </a:bodyPr>
            <a:lstStyle/>
            <a:p>
              <a:pPr algn="ctr"/>
              <a:r>
                <a:rPr lang="en-US" sz="2800" b="1">
                  <a:solidFill>
                    <a:schemeClr val="accent3"/>
                  </a:solidFill>
                  <a:latin typeface="Verdana" panose="020B0604030504040204" pitchFamily="34" charset="0"/>
                  <a:ea typeface="Verdana" panose="020B0604030504040204" pitchFamily="34" charset="0"/>
                  <a:cs typeface="Fira Sans Extra Condensed"/>
                  <a:sym typeface="Fira Sans Extra Condensed"/>
                </a:rPr>
                <a:t>Magna</a:t>
              </a:r>
              <a:endParaRPr sz="2000" b="1">
                <a:solidFill>
                  <a:schemeClr val="accent3"/>
                </a:solidFill>
                <a:latin typeface="Verdana" panose="020B0604030504040204" pitchFamily="34" charset="0"/>
                <a:ea typeface="Verdana" panose="020B0604030504040204" pitchFamily="34" charset="0"/>
                <a:cs typeface="Fira Sans Extra Condensed"/>
                <a:sym typeface="Fira Sans Extra Condensed"/>
              </a:endParaRPr>
            </a:p>
          </p:txBody>
        </p:sp>
        <p:sp>
          <p:nvSpPr>
            <p:cNvPr id="1155" name="Google Shape;1155;p28"/>
            <p:cNvSpPr txBox="1"/>
            <p:nvPr/>
          </p:nvSpPr>
          <p:spPr>
            <a:xfrm>
              <a:off x="6876690" y="4164152"/>
              <a:ext cx="2019381" cy="494400"/>
            </a:xfrm>
            <a:prstGeom prst="rect">
              <a:avLst/>
            </a:prstGeom>
            <a:noFill/>
            <a:ln>
              <a:noFill/>
            </a:ln>
          </p:spPr>
          <p:txBody>
            <a:bodyPr spcFirstLastPara="1" wrap="square" lIns="121900" tIns="121900" rIns="121900" bIns="121900" anchor="t" anchorCtr="0">
              <a:noAutofit/>
            </a:bodyPr>
            <a:lstStyle/>
            <a:p>
              <a:pPr algn="ctr"/>
              <a:r>
                <a:rPr lang="en-US" sz="1400">
                  <a:solidFill>
                    <a:schemeClr val="bg1"/>
                  </a:solidFill>
                  <a:latin typeface="Verdana" panose="020B0604030504040204" pitchFamily="34" charset="0"/>
                  <a:ea typeface="Verdana" panose="020B0604030504040204" pitchFamily="34" charset="0"/>
                  <a:cs typeface="Roboto"/>
                  <a:sym typeface="Roboto"/>
                </a:rPr>
                <a:t>To build a factory in southeast Michigan</a:t>
              </a:r>
            </a:p>
            <a:p>
              <a:pPr algn="ctr"/>
              <a:r>
                <a:rPr lang="en-US" sz="1400">
                  <a:solidFill>
                    <a:schemeClr val="bg1"/>
                  </a:solidFill>
                  <a:latin typeface="Verdana" panose="020B0604030504040204" pitchFamily="34" charset="0"/>
                  <a:ea typeface="Verdana" panose="020B0604030504040204" pitchFamily="34" charset="0"/>
                  <a:cs typeface="Roboto"/>
                  <a:sym typeface="Roboto"/>
                </a:rPr>
                <a:t>to mass-produce self-driving cars.  </a:t>
              </a:r>
              <a:endParaRPr sz="1400">
                <a:solidFill>
                  <a:schemeClr val="bg1"/>
                </a:solidFill>
                <a:latin typeface="Verdana" panose="020B0604030504040204" pitchFamily="34" charset="0"/>
                <a:ea typeface="Verdana" panose="020B0604030504040204" pitchFamily="34" charset="0"/>
                <a:cs typeface="Roboto"/>
                <a:sym typeface="Roboto"/>
              </a:endParaRPr>
            </a:p>
          </p:txBody>
        </p:sp>
      </p:grpSp>
      <p:grpSp>
        <p:nvGrpSpPr>
          <p:cNvPr id="1156" name="Google Shape;1156;p28"/>
          <p:cNvGrpSpPr/>
          <p:nvPr/>
        </p:nvGrpSpPr>
        <p:grpSpPr>
          <a:xfrm>
            <a:off x="459830" y="3635902"/>
            <a:ext cx="2790796" cy="1489652"/>
            <a:chOff x="1812678" y="3552826"/>
            <a:chExt cx="2093097" cy="1117239"/>
          </a:xfrm>
        </p:grpSpPr>
        <p:sp>
          <p:nvSpPr>
            <p:cNvPr id="1157" name="Google Shape;1157;p28"/>
            <p:cNvSpPr txBox="1"/>
            <p:nvPr/>
          </p:nvSpPr>
          <p:spPr>
            <a:xfrm>
              <a:off x="1812678" y="3552826"/>
              <a:ext cx="2093097" cy="663900"/>
            </a:xfrm>
            <a:prstGeom prst="rect">
              <a:avLst/>
            </a:prstGeom>
            <a:noFill/>
            <a:ln>
              <a:noFill/>
            </a:ln>
          </p:spPr>
          <p:txBody>
            <a:bodyPr spcFirstLastPara="1" wrap="square" lIns="121900" tIns="121900" rIns="121900" bIns="121900" anchor="ctr" anchorCtr="0">
              <a:noAutofit/>
            </a:bodyPr>
            <a:lstStyle/>
            <a:p>
              <a:pPr algn="ctr">
                <a:buClr>
                  <a:srgbClr val="000000"/>
                </a:buClr>
                <a:buSzPts val="1100"/>
              </a:pPr>
              <a:r>
                <a:rPr lang="en-US" sz="2800" b="1">
                  <a:solidFill>
                    <a:schemeClr val="lt2"/>
                  </a:solidFill>
                  <a:latin typeface="Verdana" panose="020B0604030504040204" pitchFamily="34" charset="0"/>
                  <a:ea typeface="Verdana" panose="020B0604030504040204" pitchFamily="34" charset="0"/>
                  <a:cs typeface="Fira Sans Extra Condensed"/>
                  <a:sym typeface="Fira Sans Extra Condensed"/>
                </a:rPr>
                <a:t>Jaguar Land Rover</a:t>
              </a:r>
            </a:p>
          </p:txBody>
        </p:sp>
        <p:sp>
          <p:nvSpPr>
            <p:cNvPr id="1158" name="Google Shape;1158;p28"/>
            <p:cNvSpPr txBox="1"/>
            <p:nvPr/>
          </p:nvSpPr>
          <p:spPr>
            <a:xfrm>
              <a:off x="1965442" y="4175665"/>
              <a:ext cx="1867779" cy="494400"/>
            </a:xfrm>
            <a:prstGeom prst="rect">
              <a:avLst/>
            </a:prstGeom>
            <a:noFill/>
            <a:ln>
              <a:noFill/>
            </a:ln>
          </p:spPr>
          <p:txBody>
            <a:bodyPr spcFirstLastPara="1" wrap="square" lIns="121900" tIns="121900" rIns="121900" bIns="121900" anchor="t" anchorCtr="0">
              <a:noAutofit/>
            </a:bodyPr>
            <a:lstStyle/>
            <a:p>
              <a:pPr algn="ctr">
                <a:buClr>
                  <a:srgbClr val="000000"/>
                </a:buClr>
                <a:buSzPts val="1100"/>
              </a:pPr>
              <a:r>
                <a:rPr lang="en-US" sz="1400">
                  <a:solidFill>
                    <a:schemeClr val="bg1"/>
                  </a:solidFill>
                  <a:latin typeface="Verdana" panose="020B0604030504040204" pitchFamily="34" charset="0"/>
                  <a:ea typeface="Verdana" panose="020B0604030504040204" pitchFamily="34" charset="0"/>
                  <a:cs typeface="Roboto"/>
                  <a:sym typeface="Roboto"/>
                </a:rPr>
                <a:t>To develop the world’s first premium electric fully self-driving vehicle, the Jaguar I-PACE</a:t>
              </a:r>
              <a:endParaRPr sz="1400">
                <a:solidFill>
                  <a:schemeClr val="bg1"/>
                </a:solidFill>
                <a:latin typeface="Verdana" panose="020B0604030504040204" pitchFamily="34" charset="0"/>
                <a:ea typeface="Verdana" panose="020B0604030504040204" pitchFamily="34" charset="0"/>
                <a:cs typeface="Roboto"/>
                <a:sym typeface="Roboto"/>
              </a:endParaRPr>
            </a:p>
          </p:txBody>
        </p:sp>
      </p:grpSp>
      <p:grpSp>
        <p:nvGrpSpPr>
          <p:cNvPr id="1159" name="Google Shape;1159;p28"/>
          <p:cNvGrpSpPr/>
          <p:nvPr/>
        </p:nvGrpSpPr>
        <p:grpSpPr>
          <a:xfrm>
            <a:off x="6689441" y="4870145"/>
            <a:ext cx="2290400" cy="1473899"/>
            <a:chOff x="5448278" y="3562351"/>
            <a:chExt cx="1717800" cy="1105424"/>
          </a:xfrm>
        </p:grpSpPr>
        <p:sp>
          <p:nvSpPr>
            <p:cNvPr id="1160" name="Google Shape;1160;p28"/>
            <p:cNvSpPr txBox="1"/>
            <p:nvPr/>
          </p:nvSpPr>
          <p:spPr>
            <a:xfrm>
              <a:off x="5524478" y="3562351"/>
              <a:ext cx="1510800" cy="663900"/>
            </a:xfrm>
            <a:prstGeom prst="rect">
              <a:avLst/>
            </a:prstGeom>
            <a:noFill/>
            <a:ln>
              <a:noFill/>
            </a:ln>
          </p:spPr>
          <p:txBody>
            <a:bodyPr spcFirstLastPara="1" wrap="square" lIns="121900" tIns="121900" rIns="121900" bIns="121900" anchor="ctr" anchorCtr="0">
              <a:noAutofit/>
            </a:bodyPr>
            <a:lstStyle/>
            <a:p>
              <a:pPr algn="ctr">
                <a:buClr>
                  <a:srgbClr val="000000"/>
                </a:buClr>
                <a:buSzPts val="1100"/>
              </a:pPr>
              <a:r>
                <a:rPr lang="en" sz="2800" b="1">
                  <a:solidFill>
                    <a:schemeClr val="accent2"/>
                  </a:solidFill>
                  <a:latin typeface="Verdana" panose="020B0604030504040204" pitchFamily="34" charset="0"/>
                  <a:ea typeface="Verdana" panose="020B0604030504040204" pitchFamily="34" charset="0"/>
                  <a:cs typeface="Fira Sans Extra Condensed"/>
                  <a:sym typeface="Fira Sans Extra Condensed"/>
                </a:rPr>
                <a:t>UPS</a:t>
              </a:r>
              <a:endParaRPr sz="2000" b="1">
                <a:solidFill>
                  <a:schemeClr val="accent2"/>
                </a:solidFill>
                <a:latin typeface="Verdana" panose="020B0604030504040204" pitchFamily="34" charset="0"/>
                <a:ea typeface="Verdana" panose="020B0604030504040204" pitchFamily="34" charset="0"/>
                <a:cs typeface="Fira Sans Extra Condensed"/>
                <a:sym typeface="Fira Sans Extra Condensed"/>
              </a:endParaRPr>
            </a:p>
          </p:txBody>
        </p:sp>
        <p:sp>
          <p:nvSpPr>
            <p:cNvPr id="1161" name="Google Shape;1161;p28"/>
            <p:cNvSpPr txBox="1"/>
            <p:nvPr/>
          </p:nvSpPr>
          <p:spPr>
            <a:xfrm>
              <a:off x="5448278" y="4173375"/>
              <a:ext cx="1717800" cy="494400"/>
            </a:xfrm>
            <a:prstGeom prst="rect">
              <a:avLst/>
            </a:prstGeom>
            <a:noFill/>
            <a:ln>
              <a:noFill/>
            </a:ln>
          </p:spPr>
          <p:txBody>
            <a:bodyPr spcFirstLastPara="1" wrap="square" lIns="121900" tIns="121900" rIns="121900" bIns="121900" anchor="t" anchorCtr="0">
              <a:noAutofit/>
            </a:bodyPr>
            <a:lstStyle/>
            <a:p>
              <a:pPr algn="ctr">
                <a:buClr>
                  <a:srgbClr val="000000"/>
                </a:buClr>
                <a:buSzPts val="1100"/>
              </a:pPr>
              <a:r>
                <a:rPr lang="en-US" sz="1600">
                  <a:solidFill>
                    <a:schemeClr val="bg1"/>
                  </a:solidFill>
                  <a:latin typeface="Verdana" panose="020B0604030504040204" pitchFamily="34" charset="0"/>
                  <a:ea typeface="Verdana" panose="020B0604030504040204" pitchFamily="34" charset="0"/>
                  <a:cs typeface="Roboto"/>
                  <a:sym typeface="Roboto"/>
                </a:rPr>
                <a:t>Package pickup service </a:t>
              </a:r>
            </a:p>
          </p:txBody>
        </p:sp>
      </p:grpSp>
      <p:grpSp>
        <p:nvGrpSpPr>
          <p:cNvPr id="1162" name="Google Shape;1162;p28"/>
          <p:cNvGrpSpPr/>
          <p:nvPr/>
        </p:nvGrpSpPr>
        <p:grpSpPr>
          <a:xfrm>
            <a:off x="3727883" y="1157565"/>
            <a:ext cx="4653686" cy="3123881"/>
            <a:chOff x="7466664" y="-1684679"/>
            <a:chExt cx="3553760" cy="2551297"/>
          </a:xfrm>
        </p:grpSpPr>
        <p:sp>
          <p:nvSpPr>
            <p:cNvPr id="1163" name="Google Shape;1163;p28"/>
            <p:cNvSpPr/>
            <p:nvPr/>
          </p:nvSpPr>
          <p:spPr>
            <a:xfrm rot="5600790" flipH="1">
              <a:off x="7459250" y="778758"/>
              <a:ext cx="94810" cy="79981"/>
            </a:xfrm>
            <a:custGeom>
              <a:avLst/>
              <a:gdLst/>
              <a:ahLst/>
              <a:cxnLst/>
              <a:rect l="l" t="t" r="r" b="b"/>
              <a:pathLst>
                <a:path w="2046" h="1726" extrusionOk="0">
                  <a:moveTo>
                    <a:pt x="1685" y="0"/>
                  </a:moveTo>
                  <a:lnTo>
                    <a:pt x="474" y="185"/>
                  </a:lnTo>
                  <a:lnTo>
                    <a:pt x="449" y="779"/>
                  </a:lnTo>
                  <a:cubicBezTo>
                    <a:pt x="449" y="779"/>
                    <a:pt x="538" y="883"/>
                    <a:pt x="409" y="1043"/>
                  </a:cubicBezTo>
                  <a:lnTo>
                    <a:pt x="48" y="1509"/>
                  </a:lnTo>
                  <a:cubicBezTo>
                    <a:pt x="8" y="1557"/>
                    <a:pt x="0" y="1629"/>
                    <a:pt x="40" y="1685"/>
                  </a:cubicBezTo>
                  <a:lnTo>
                    <a:pt x="64" y="1725"/>
                  </a:lnTo>
                  <a:lnTo>
                    <a:pt x="1749" y="674"/>
                  </a:lnTo>
                  <a:cubicBezTo>
                    <a:pt x="1877" y="594"/>
                    <a:pt x="2046" y="514"/>
                    <a:pt x="1685" y="0"/>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64" name="Google Shape;1164;p28"/>
            <p:cNvSpPr/>
            <p:nvPr/>
          </p:nvSpPr>
          <p:spPr>
            <a:xfrm>
              <a:off x="8505975" y="29062"/>
              <a:ext cx="49120" cy="123079"/>
            </a:xfrm>
            <a:custGeom>
              <a:avLst/>
              <a:gdLst/>
              <a:ahLst/>
              <a:cxnLst/>
              <a:rect l="l" t="t" r="r" b="b"/>
              <a:pathLst>
                <a:path w="1060" h="2656" extrusionOk="0">
                  <a:moveTo>
                    <a:pt x="979" y="0"/>
                  </a:moveTo>
                  <a:lnTo>
                    <a:pt x="1" y="273"/>
                  </a:lnTo>
                  <a:lnTo>
                    <a:pt x="177" y="2198"/>
                  </a:lnTo>
                  <a:lnTo>
                    <a:pt x="233" y="2439"/>
                  </a:lnTo>
                  <a:lnTo>
                    <a:pt x="1060" y="2655"/>
                  </a:lnTo>
                  <a:lnTo>
                    <a:pt x="1060" y="2655"/>
                  </a:lnTo>
                  <a:lnTo>
                    <a:pt x="979" y="0"/>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65" name="Google Shape;1165;p28"/>
            <p:cNvSpPr/>
            <p:nvPr/>
          </p:nvSpPr>
          <p:spPr>
            <a:xfrm>
              <a:off x="8511582" y="130919"/>
              <a:ext cx="97036" cy="30492"/>
            </a:xfrm>
            <a:custGeom>
              <a:avLst/>
              <a:gdLst/>
              <a:ahLst/>
              <a:cxnLst/>
              <a:rect l="l" t="t" r="r" b="b"/>
              <a:pathLst>
                <a:path w="2094" h="658" extrusionOk="0">
                  <a:moveTo>
                    <a:pt x="40" y="0"/>
                  </a:moveTo>
                  <a:lnTo>
                    <a:pt x="8" y="489"/>
                  </a:lnTo>
                  <a:cubicBezTo>
                    <a:pt x="0" y="578"/>
                    <a:pt x="80" y="658"/>
                    <a:pt x="177" y="658"/>
                  </a:cubicBezTo>
                  <a:lnTo>
                    <a:pt x="2086" y="658"/>
                  </a:lnTo>
                  <a:cubicBezTo>
                    <a:pt x="2086" y="658"/>
                    <a:pt x="2094" y="489"/>
                    <a:pt x="1877" y="433"/>
                  </a:cubicBezTo>
                  <a:cubicBezTo>
                    <a:pt x="1677" y="369"/>
                    <a:pt x="1083" y="169"/>
                    <a:pt x="915" y="0"/>
                  </a:cubicBezTo>
                  <a:close/>
                </a:path>
              </a:pathLst>
            </a:custGeom>
            <a:solidFill>
              <a:srgbClr val="3C507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66" name="Google Shape;1166;p28"/>
            <p:cNvSpPr/>
            <p:nvPr/>
          </p:nvSpPr>
          <p:spPr>
            <a:xfrm>
              <a:off x="8226818" y="-116680"/>
              <a:ext cx="165480" cy="231283"/>
            </a:xfrm>
            <a:custGeom>
              <a:avLst/>
              <a:gdLst/>
              <a:ahLst/>
              <a:cxnLst/>
              <a:rect l="l" t="t" r="r" b="b"/>
              <a:pathLst>
                <a:path w="3571" h="4991" extrusionOk="0">
                  <a:moveTo>
                    <a:pt x="3570" y="1"/>
                  </a:moveTo>
                  <a:lnTo>
                    <a:pt x="1757" y="161"/>
                  </a:lnTo>
                  <a:lnTo>
                    <a:pt x="33" y="4701"/>
                  </a:lnTo>
                  <a:lnTo>
                    <a:pt x="1" y="4942"/>
                  </a:lnTo>
                  <a:lnTo>
                    <a:pt x="843" y="4990"/>
                  </a:lnTo>
                  <a:lnTo>
                    <a:pt x="3570" y="1"/>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67" name="Google Shape;1167;p28"/>
            <p:cNvSpPr/>
            <p:nvPr/>
          </p:nvSpPr>
          <p:spPr>
            <a:xfrm>
              <a:off x="8217133" y="101168"/>
              <a:ext cx="93004" cy="60983"/>
            </a:xfrm>
            <a:custGeom>
              <a:avLst/>
              <a:gdLst/>
              <a:ahLst/>
              <a:cxnLst/>
              <a:rect l="l" t="t" r="r" b="b"/>
              <a:pathLst>
                <a:path w="2007" h="1316" extrusionOk="0">
                  <a:moveTo>
                    <a:pt x="234" y="0"/>
                  </a:moveTo>
                  <a:lnTo>
                    <a:pt x="41" y="450"/>
                  </a:lnTo>
                  <a:cubicBezTo>
                    <a:pt x="1" y="538"/>
                    <a:pt x="49" y="634"/>
                    <a:pt x="129" y="674"/>
                  </a:cubicBezTo>
                  <a:lnTo>
                    <a:pt x="1934" y="1316"/>
                  </a:lnTo>
                  <a:cubicBezTo>
                    <a:pt x="1934" y="1316"/>
                    <a:pt x="2006" y="1156"/>
                    <a:pt x="1814" y="1019"/>
                  </a:cubicBezTo>
                  <a:cubicBezTo>
                    <a:pt x="1645" y="891"/>
                    <a:pt x="1164" y="498"/>
                    <a:pt x="1052" y="289"/>
                  </a:cubicBezTo>
                  <a:lnTo>
                    <a:pt x="234" y="0"/>
                  </a:lnTo>
                  <a:close/>
                </a:path>
              </a:pathLst>
            </a:custGeom>
            <a:solidFill>
              <a:srgbClr val="3C507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68" name="Google Shape;1168;p28"/>
            <p:cNvSpPr/>
            <p:nvPr/>
          </p:nvSpPr>
          <p:spPr>
            <a:xfrm>
              <a:off x="8506345" y="-956422"/>
              <a:ext cx="206723" cy="295927"/>
            </a:xfrm>
            <a:custGeom>
              <a:avLst/>
              <a:gdLst/>
              <a:ahLst/>
              <a:cxnLst/>
              <a:rect l="l" t="t" r="r" b="b"/>
              <a:pathLst>
                <a:path w="4461" h="6386" extrusionOk="0">
                  <a:moveTo>
                    <a:pt x="1" y="1"/>
                  </a:moveTo>
                  <a:lnTo>
                    <a:pt x="586" y="5351"/>
                  </a:lnTo>
                  <a:lnTo>
                    <a:pt x="1389" y="4036"/>
                  </a:lnTo>
                  <a:lnTo>
                    <a:pt x="2560" y="6121"/>
                  </a:lnTo>
                  <a:cubicBezTo>
                    <a:pt x="2656" y="6294"/>
                    <a:pt x="2833" y="6386"/>
                    <a:pt x="3012" y="6386"/>
                  </a:cubicBezTo>
                  <a:cubicBezTo>
                    <a:pt x="3117" y="6386"/>
                    <a:pt x="3222" y="6355"/>
                    <a:pt x="3314" y="6290"/>
                  </a:cubicBezTo>
                  <a:lnTo>
                    <a:pt x="4461" y="5431"/>
                  </a:lnTo>
                  <a:lnTo>
                    <a:pt x="1501" y="699"/>
                  </a:lnTo>
                  <a:cubicBezTo>
                    <a:pt x="1300" y="378"/>
                    <a:pt x="955" y="153"/>
                    <a:pt x="578" y="89"/>
                  </a:cubicBezTo>
                  <a:lnTo>
                    <a:pt x="1" y="1"/>
                  </a:lnTo>
                  <a:close/>
                </a:path>
              </a:pathLst>
            </a:custGeom>
            <a:solidFill>
              <a:srgbClr val="C9D1E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69" name="Google Shape;1169;p28"/>
            <p:cNvSpPr/>
            <p:nvPr/>
          </p:nvSpPr>
          <p:spPr>
            <a:xfrm>
              <a:off x="8404859" y="-960129"/>
              <a:ext cx="169558" cy="251719"/>
            </a:xfrm>
            <a:custGeom>
              <a:avLst/>
              <a:gdLst/>
              <a:ahLst/>
              <a:cxnLst/>
              <a:rect l="l" t="t" r="r" b="b"/>
              <a:pathLst>
                <a:path w="3659" h="5432" extrusionOk="0">
                  <a:moveTo>
                    <a:pt x="2375" y="0"/>
                  </a:moveTo>
                  <a:lnTo>
                    <a:pt x="1220" y="281"/>
                  </a:lnTo>
                  <a:lnTo>
                    <a:pt x="57" y="4966"/>
                  </a:lnTo>
                  <a:lnTo>
                    <a:pt x="1" y="5231"/>
                  </a:lnTo>
                  <a:lnTo>
                    <a:pt x="2784" y="5431"/>
                  </a:lnTo>
                  <a:lnTo>
                    <a:pt x="3659" y="3538"/>
                  </a:lnTo>
                  <a:lnTo>
                    <a:pt x="2375" y="0"/>
                  </a:lnTo>
                  <a:close/>
                </a:path>
              </a:pathLst>
            </a:custGeom>
            <a:solidFill>
              <a:srgbClr val="C9D1E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0" name="Google Shape;1170;p28"/>
            <p:cNvSpPr/>
            <p:nvPr/>
          </p:nvSpPr>
          <p:spPr>
            <a:xfrm>
              <a:off x="8396332" y="-736720"/>
              <a:ext cx="212654" cy="848717"/>
            </a:xfrm>
            <a:custGeom>
              <a:avLst/>
              <a:gdLst/>
              <a:ahLst/>
              <a:cxnLst/>
              <a:rect l="l" t="t" r="r" b="b"/>
              <a:pathLst>
                <a:path w="4589" h="18315" extrusionOk="0">
                  <a:moveTo>
                    <a:pt x="0" y="0"/>
                  </a:moveTo>
                  <a:lnTo>
                    <a:pt x="2391" y="18314"/>
                  </a:lnTo>
                  <a:lnTo>
                    <a:pt x="3666" y="18314"/>
                  </a:lnTo>
                  <a:lnTo>
                    <a:pt x="4589" y="9859"/>
                  </a:lnTo>
                  <a:lnTo>
                    <a:pt x="3065" y="562"/>
                  </a:lnTo>
                  <a:lnTo>
                    <a:pt x="0" y="0"/>
                  </a:lnTo>
                  <a:close/>
                </a:path>
              </a:pathLst>
            </a:custGeom>
            <a:solidFill>
              <a:schemeClr val="lt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1" name="Google Shape;1171;p28"/>
            <p:cNvSpPr/>
            <p:nvPr/>
          </p:nvSpPr>
          <p:spPr>
            <a:xfrm>
              <a:off x="8427566" y="-1155733"/>
              <a:ext cx="192960" cy="161217"/>
            </a:xfrm>
            <a:custGeom>
              <a:avLst/>
              <a:gdLst/>
              <a:ahLst/>
              <a:cxnLst/>
              <a:rect l="l" t="t" r="r" b="b"/>
              <a:pathLst>
                <a:path w="4164" h="3479" extrusionOk="0">
                  <a:moveTo>
                    <a:pt x="2809" y="1"/>
                  </a:moveTo>
                  <a:cubicBezTo>
                    <a:pt x="2692" y="1"/>
                    <a:pt x="2559" y="9"/>
                    <a:pt x="2407" y="26"/>
                  </a:cubicBezTo>
                  <a:cubicBezTo>
                    <a:pt x="939" y="211"/>
                    <a:pt x="0" y="1205"/>
                    <a:pt x="88" y="2417"/>
                  </a:cubicBezTo>
                  <a:cubicBezTo>
                    <a:pt x="137" y="3180"/>
                    <a:pt x="986" y="3478"/>
                    <a:pt x="1875" y="3478"/>
                  </a:cubicBezTo>
                  <a:cubicBezTo>
                    <a:pt x="2761" y="3478"/>
                    <a:pt x="3687" y="3182"/>
                    <a:pt x="3899" y="2753"/>
                  </a:cubicBezTo>
                  <a:cubicBezTo>
                    <a:pt x="4164" y="2248"/>
                    <a:pt x="3778" y="1630"/>
                    <a:pt x="3803" y="1294"/>
                  </a:cubicBezTo>
                  <a:cubicBezTo>
                    <a:pt x="3826" y="602"/>
                    <a:pt x="3621" y="588"/>
                    <a:pt x="3603" y="588"/>
                  </a:cubicBezTo>
                  <a:cubicBezTo>
                    <a:pt x="3602" y="588"/>
                    <a:pt x="3602" y="588"/>
                    <a:pt x="3602" y="588"/>
                  </a:cubicBezTo>
                  <a:cubicBezTo>
                    <a:pt x="3602" y="588"/>
                    <a:pt x="3821" y="1"/>
                    <a:pt x="2809" y="1"/>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2" name="Google Shape;1172;p28"/>
            <p:cNvSpPr/>
            <p:nvPr/>
          </p:nvSpPr>
          <p:spPr>
            <a:xfrm>
              <a:off x="8471914" y="-1116622"/>
              <a:ext cx="127064" cy="131374"/>
            </a:xfrm>
            <a:custGeom>
              <a:avLst/>
              <a:gdLst/>
              <a:ahLst/>
              <a:cxnLst/>
              <a:rect l="l" t="t" r="r" b="b"/>
              <a:pathLst>
                <a:path w="2742" h="2835" extrusionOk="0">
                  <a:moveTo>
                    <a:pt x="2533" y="0"/>
                  </a:moveTo>
                  <a:cubicBezTo>
                    <a:pt x="2431" y="89"/>
                    <a:pt x="2202" y="402"/>
                    <a:pt x="1478" y="402"/>
                  </a:cubicBezTo>
                  <a:cubicBezTo>
                    <a:pt x="1349" y="402"/>
                    <a:pt x="1204" y="392"/>
                    <a:pt x="1041" y="369"/>
                  </a:cubicBezTo>
                  <a:cubicBezTo>
                    <a:pt x="1025" y="367"/>
                    <a:pt x="1010" y="366"/>
                    <a:pt x="995" y="366"/>
                  </a:cubicBezTo>
                  <a:cubicBezTo>
                    <a:pt x="590" y="366"/>
                    <a:pt x="471" y="1171"/>
                    <a:pt x="471" y="1171"/>
                  </a:cubicBezTo>
                  <a:cubicBezTo>
                    <a:pt x="399" y="1081"/>
                    <a:pt x="315" y="1041"/>
                    <a:pt x="238" y="1041"/>
                  </a:cubicBezTo>
                  <a:cubicBezTo>
                    <a:pt x="109" y="1041"/>
                    <a:pt x="1" y="1154"/>
                    <a:pt x="6" y="1340"/>
                  </a:cubicBezTo>
                  <a:cubicBezTo>
                    <a:pt x="38" y="1813"/>
                    <a:pt x="351" y="1845"/>
                    <a:pt x="351" y="1845"/>
                  </a:cubicBezTo>
                  <a:cubicBezTo>
                    <a:pt x="520" y="2497"/>
                    <a:pt x="1246" y="2834"/>
                    <a:pt x="1779" y="2834"/>
                  </a:cubicBezTo>
                  <a:cubicBezTo>
                    <a:pt x="1804" y="2834"/>
                    <a:pt x="1827" y="2833"/>
                    <a:pt x="1851" y="2832"/>
                  </a:cubicBezTo>
                  <a:cubicBezTo>
                    <a:pt x="2252" y="2816"/>
                    <a:pt x="2741" y="2086"/>
                    <a:pt x="2605" y="1420"/>
                  </a:cubicBezTo>
                  <a:cubicBezTo>
                    <a:pt x="2453" y="690"/>
                    <a:pt x="2533" y="0"/>
                    <a:pt x="2533" y="0"/>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3" name="Google Shape;1173;p28"/>
            <p:cNvSpPr/>
            <p:nvPr/>
          </p:nvSpPr>
          <p:spPr>
            <a:xfrm>
              <a:off x="8473999" y="-1031123"/>
              <a:ext cx="58805" cy="80678"/>
            </a:xfrm>
            <a:custGeom>
              <a:avLst/>
              <a:gdLst/>
              <a:ahLst/>
              <a:cxnLst/>
              <a:rect l="l" t="t" r="r" b="b"/>
              <a:pathLst>
                <a:path w="1269" h="1741" extrusionOk="0">
                  <a:moveTo>
                    <a:pt x="306" y="0"/>
                  </a:moveTo>
                  <a:lnTo>
                    <a:pt x="1" y="1741"/>
                  </a:lnTo>
                  <a:lnTo>
                    <a:pt x="1" y="1741"/>
                  </a:lnTo>
                  <a:lnTo>
                    <a:pt x="1172" y="1693"/>
                  </a:lnTo>
                  <a:lnTo>
                    <a:pt x="1268" y="530"/>
                  </a:lnTo>
                  <a:lnTo>
                    <a:pt x="306" y="0"/>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4" name="Google Shape;1174;p28"/>
            <p:cNvSpPr/>
            <p:nvPr/>
          </p:nvSpPr>
          <p:spPr>
            <a:xfrm>
              <a:off x="8475529" y="-1132609"/>
              <a:ext cx="117935" cy="70298"/>
            </a:xfrm>
            <a:custGeom>
              <a:avLst/>
              <a:gdLst/>
              <a:ahLst/>
              <a:cxnLst/>
              <a:rect l="l" t="t" r="r" b="b"/>
              <a:pathLst>
                <a:path w="2545" h="1517" extrusionOk="0">
                  <a:moveTo>
                    <a:pt x="1809" y="0"/>
                  </a:moveTo>
                  <a:cubicBezTo>
                    <a:pt x="1373" y="0"/>
                    <a:pt x="833" y="130"/>
                    <a:pt x="554" y="401"/>
                  </a:cubicBezTo>
                  <a:cubicBezTo>
                    <a:pt x="0" y="947"/>
                    <a:pt x="401" y="1516"/>
                    <a:pt x="401" y="1516"/>
                  </a:cubicBezTo>
                  <a:cubicBezTo>
                    <a:pt x="401" y="1516"/>
                    <a:pt x="489" y="1051"/>
                    <a:pt x="923" y="995"/>
                  </a:cubicBezTo>
                  <a:cubicBezTo>
                    <a:pt x="1340" y="947"/>
                    <a:pt x="2278" y="803"/>
                    <a:pt x="2455" y="345"/>
                  </a:cubicBezTo>
                  <a:cubicBezTo>
                    <a:pt x="2545" y="118"/>
                    <a:pt x="2224" y="0"/>
                    <a:pt x="1809" y="0"/>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5" name="Google Shape;1175;p28"/>
            <p:cNvSpPr/>
            <p:nvPr/>
          </p:nvSpPr>
          <p:spPr>
            <a:xfrm>
              <a:off x="8308980" y="-947107"/>
              <a:ext cx="196296" cy="237446"/>
            </a:xfrm>
            <a:custGeom>
              <a:avLst/>
              <a:gdLst/>
              <a:ahLst/>
              <a:cxnLst/>
              <a:rect l="l" t="t" r="r" b="b"/>
              <a:pathLst>
                <a:path w="4236" h="5124" extrusionOk="0">
                  <a:moveTo>
                    <a:pt x="3289" y="0"/>
                  </a:moveTo>
                  <a:lnTo>
                    <a:pt x="2102" y="289"/>
                  </a:lnTo>
                  <a:cubicBezTo>
                    <a:pt x="1901" y="337"/>
                    <a:pt x="1717" y="482"/>
                    <a:pt x="1637" y="674"/>
                  </a:cubicBezTo>
                  <a:lnTo>
                    <a:pt x="225" y="3778"/>
                  </a:lnTo>
                  <a:cubicBezTo>
                    <a:pt x="0" y="4268"/>
                    <a:pt x="233" y="4845"/>
                    <a:pt x="738" y="5046"/>
                  </a:cubicBezTo>
                  <a:cubicBezTo>
                    <a:pt x="864" y="5098"/>
                    <a:pt x="996" y="5123"/>
                    <a:pt x="1125" y="5123"/>
                  </a:cubicBezTo>
                  <a:cubicBezTo>
                    <a:pt x="1490" y="5123"/>
                    <a:pt x="1840" y="4924"/>
                    <a:pt x="2006" y="4581"/>
                  </a:cubicBezTo>
                  <a:lnTo>
                    <a:pt x="4236" y="201"/>
                  </a:lnTo>
                  <a:lnTo>
                    <a:pt x="3289" y="0"/>
                  </a:lnTo>
                  <a:close/>
                </a:path>
              </a:pathLst>
            </a:custGeom>
            <a:solidFill>
              <a:srgbClr val="C9D1E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6" name="Google Shape;1176;p28"/>
            <p:cNvSpPr/>
            <p:nvPr/>
          </p:nvSpPr>
          <p:spPr>
            <a:xfrm>
              <a:off x="8396332" y="-751225"/>
              <a:ext cx="18629" cy="16775"/>
            </a:xfrm>
            <a:custGeom>
              <a:avLst/>
              <a:gdLst/>
              <a:ahLst/>
              <a:cxnLst/>
              <a:rect l="l" t="t" r="r" b="b"/>
              <a:pathLst>
                <a:path w="402" h="362" extrusionOk="0">
                  <a:moveTo>
                    <a:pt x="281" y="1"/>
                  </a:moveTo>
                  <a:lnTo>
                    <a:pt x="0" y="313"/>
                  </a:lnTo>
                  <a:lnTo>
                    <a:pt x="305" y="362"/>
                  </a:lnTo>
                  <a:lnTo>
                    <a:pt x="402" y="113"/>
                  </a:lnTo>
                  <a:lnTo>
                    <a:pt x="281" y="1"/>
                  </a:lnTo>
                  <a:close/>
                </a:path>
              </a:pathLst>
            </a:custGeom>
            <a:solidFill>
              <a:srgbClr val="AEB9D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7" name="Google Shape;1177;p28"/>
            <p:cNvSpPr/>
            <p:nvPr/>
          </p:nvSpPr>
          <p:spPr>
            <a:xfrm>
              <a:off x="8224964" y="-736349"/>
              <a:ext cx="297039" cy="834213"/>
            </a:xfrm>
            <a:custGeom>
              <a:avLst/>
              <a:gdLst/>
              <a:ahLst/>
              <a:cxnLst/>
              <a:rect l="l" t="t" r="r" b="b"/>
              <a:pathLst>
                <a:path w="6410" h="18002" extrusionOk="0">
                  <a:moveTo>
                    <a:pt x="3690" y="1"/>
                  </a:moveTo>
                  <a:lnTo>
                    <a:pt x="3081" y="674"/>
                  </a:lnTo>
                  <a:cubicBezTo>
                    <a:pt x="2976" y="771"/>
                    <a:pt x="2888" y="883"/>
                    <a:pt x="2808" y="1003"/>
                  </a:cubicBezTo>
                  <a:cubicBezTo>
                    <a:pt x="2319" y="1709"/>
                    <a:pt x="2094" y="2559"/>
                    <a:pt x="2190" y="3410"/>
                  </a:cubicBezTo>
                  <a:lnTo>
                    <a:pt x="2158" y="10204"/>
                  </a:lnTo>
                  <a:lnTo>
                    <a:pt x="0" y="17544"/>
                  </a:lnTo>
                  <a:lnTo>
                    <a:pt x="1332" y="18001"/>
                  </a:lnTo>
                  <a:lnTo>
                    <a:pt x="5720" y="10012"/>
                  </a:lnTo>
                  <a:lnTo>
                    <a:pt x="6410" y="1918"/>
                  </a:lnTo>
                  <a:lnTo>
                    <a:pt x="6305" y="1846"/>
                  </a:lnTo>
                  <a:lnTo>
                    <a:pt x="5808" y="1388"/>
                  </a:lnTo>
                  <a:lnTo>
                    <a:pt x="4460" y="153"/>
                  </a:lnTo>
                  <a:lnTo>
                    <a:pt x="3995" y="65"/>
                  </a:lnTo>
                  <a:lnTo>
                    <a:pt x="3690" y="1"/>
                  </a:lnTo>
                  <a:close/>
                </a:path>
              </a:pathLst>
            </a:custGeom>
            <a:solidFill>
              <a:schemeClr val="lt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8" name="Google Shape;1178;p28"/>
            <p:cNvSpPr/>
            <p:nvPr/>
          </p:nvSpPr>
          <p:spPr>
            <a:xfrm>
              <a:off x="8473999" y="-953085"/>
              <a:ext cx="78129" cy="44023"/>
            </a:xfrm>
            <a:custGeom>
              <a:avLst/>
              <a:gdLst/>
              <a:ahLst/>
              <a:cxnLst/>
              <a:rect l="l" t="t" r="r" b="b"/>
              <a:pathLst>
                <a:path w="1686" h="950" extrusionOk="0">
                  <a:moveTo>
                    <a:pt x="1172" y="1"/>
                  </a:moveTo>
                  <a:lnTo>
                    <a:pt x="1" y="57"/>
                  </a:lnTo>
                  <a:cubicBezTo>
                    <a:pt x="1" y="57"/>
                    <a:pt x="866" y="950"/>
                    <a:pt x="1269" y="950"/>
                  </a:cubicBezTo>
                  <a:cubicBezTo>
                    <a:pt x="1301" y="950"/>
                    <a:pt x="1331" y="944"/>
                    <a:pt x="1357" y="931"/>
                  </a:cubicBezTo>
                  <a:cubicBezTo>
                    <a:pt x="1686" y="771"/>
                    <a:pt x="1172" y="1"/>
                    <a:pt x="1172" y="1"/>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79" name="Google Shape;1179;p28"/>
            <p:cNvSpPr/>
            <p:nvPr/>
          </p:nvSpPr>
          <p:spPr>
            <a:xfrm>
              <a:off x="8362504" y="-866845"/>
              <a:ext cx="255055" cy="155795"/>
            </a:xfrm>
            <a:custGeom>
              <a:avLst/>
              <a:gdLst/>
              <a:ahLst/>
              <a:cxnLst/>
              <a:rect l="l" t="t" r="r" b="b"/>
              <a:pathLst>
                <a:path w="5504" h="3362" extrusionOk="0">
                  <a:moveTo>
                    <a:pt x="4974" y="1"/>
                  </a:moveTo>
                  <a:lnTo>
                    <a:pt x="0" y="1605"/>
                  </a:lnTo>
                  <a:lnTo>
                    <a:pt x="233" y="3362"/>
                  </a:lnTo>
                  <a:lnTo>
                    <a:pt x="5503" y="747"/>
                  </a:lnTo>
                  <a:lnTo>
                    <a:pt x="4974" y="1"/>
                  </a:lnTo>
                  <a:close/>
                </a:path>
              </a:pathLst>
            </a:custGeom>
            <a:solidFill>
              <a:srgbClr val="C9D1E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0" name="Google Shape;1180;p28"/>
            <p:cNvSpPr/>
            <p:nvPr/>
          </p:nvSpPr>
          <p:spPr>
            <a:xfrm>
              <a:off x="8373301" y="-807343"/>
              <a:ext cx="194072" cy="96295"/>
            </a:xfrm>
            <a:custGeom>
              <a:avLst/>
              <a:gdLst/>
              <a:ahLst/>
              <a:cxnLst/>
              <a:rect l="l" t="t" r="r" b="b"/>
              <a:pathLst>
                <a:path w="4188" h="2078" fill="none" extrusionOk="0">
                  <a:moveTo>
                    <a:pt x="4187" y="0"/>
                  </a:moveTo>
                  <a:lnTo>
                    <a:pt x="0" y="2078"/>
                  </a:lnTo>
                </a:path>
              </a:pathLst>
            </a:custGeom>
            <a:noFill/>
            <a:ln w="1200" cap="rnd" cmpd="sng">
              <a:solidFill>
                <a:srgbClr val="A3B0CB"/>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1" name="Google Shape;1181;p28"/>
            <p:cNvSpPr/>
            <p:nvPr/>
          </p:nvSpPr>
          <p:spPr>
            <a:xfrm>
              <a:off x="8287802" y="-563498"/>
              <a:ext cx="202228" cy="659882"/>
            </a:xfrm>
            <a:custGeom>
              <a:avLst/>
              <a:gdLst/>
              <a:ahLst/>
              <a:cxnLst/>
              <a:rect l="l" t="t" r="r" b="b"/>
              <a:pathLst>
                <a:path w="4364" h="14240" fill="none" extrusionOk="0">
                  <a:moveTo>
                    <a:pt x="0" y="14239"/>
                  </a:moveTo>
                  <a:lnTo>
                    <a:pt x="4139" y="6691"/>
                  </a:lnTo>
                  <a:cubicBezTo>
                    <a:pt x="4292" y="6418"/>
                    <a:pt x="4364" y="6121"/>
                    <a:pt x="4348" y="5816"/>
                  </a:cubicBezTo>
                  <a:lnTo>
                    <a:pt x="4163" y="1"/>
                  </a:lnTo>
                </a:path>
              </a:pathLst>
            </a:custGeom>
            <a:noFill/>
            <a:ln w="1200" cap="rnd" cmpd="sng">
              <a:solidFill>
                <a:srgbClr val="8294B9"/>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2" name="Google Shape;1182;p28"/>
            <p:cNvSpPr/>
            <p:nvPr/>
          </p:nvSpPr>
          <p:spPr>
            <a:xfrm>
              <a:off x="8554308" y="-857530"/>
              <a:ext cx="98565" cy="50233"/>
            </a:xfrm>
            <a:custGeom>
              <a:avLst/>
              <a:gdLst/>
              <a:ahLst/>
              <a:cxnLst/>
              <a:rect l="l" t="t" r="r" b="b"/>
              <a:pathLst>
                <a:path w="2127" h="1084" extrusionOk="0">
                  <a:moveTo>
                    <a:pt x="1236" y="0"/>
                  </a:moveTo>
                  <a:lnTo>
                    <a:pt x="1" y="289"/>
                  </a:lnTo>
                  <a:lnTo>
                    <a:pt x="281" y="1083"/>
                  </a:lnTo>
                  <a:lnTo>
                    <a:pt x="2126" y="602"/>
                  </a:lnTo>
                  <a:lnTo>
                    <a:pt x="1236" y="0"/>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3" name="Google Shape;1183;p28"/>
            <p:cNvSpPr/>
            <p:nvPr/>
          </p:nvSpPr>
          <p:spPr>
            <a:xfrm>
              <a:off x="8561027" y="-984643"/>
              <a:ext cx="260616" cy="312656"/>
            </a:xfrm>
            <a:custGeom>
              <a:avLst/>
              <a:gdLst/>
              <a:ahLst/>
              <a:cxnLst/>
              <a:rect l="l" t="t" r="r" b="b"/>
              <a:pathLst>
                <a:path w="5624" h="6747" extrusionOk="0">
                  <a:moveTo>
                    <a:pt x="5623" y="0"/>
                  </a:moveTo>
                  <a:lnTo>
                    <a:pt x="1733" y="417"/>
                  </a:lnTo>
                  <a:lnTo>
                    <a:pt x="0" y="6746"/>
                  </a:lnTo>
                  <a:lnTo>
                    <a:pt x="4067" y="6305"/>
                  </a:lnTo>
                  <a:lnTo>
                    <a:pt x="5623" y="0"/>
                  </a:lnTo>
                  <a:close/>
                </a:path>
              </a:pathLst>
            </a:custGeom>
            <a:solidFill>
              <a:srgbClr val="91A1C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4" name="Google Shape;1184;p28"/>
            <p:cNvSpPr/>
            <p:nvPr/>
          </p:nvSpPr>
          <p:spPr>
            <a:xfrm>
              <a:off x="8725306" y="-865408"/>
              <a:ext cx="86517" cy="50881"/>
            </a:xfrm>
            <a:custGeom>
              <a:avLst/>
              <a:gdLst/>
              <a:ahLst/>
              <a:cxnLst/>
              <a:rect l="l" t="t" r="r" b="b"/>
              <a:pathLst>
                <a:path w="1867" h="1098" extrusionOk="0">
                  <a:moveTo>
                    <a:pt x="1657" y="1"/>
                  </a:moveTo>
                  <a:cubicBezTo>
                    <a:pt x="1650" y="1"/>
                    <a:pt x="1644" y="1"/>
                    <a:pt x="1637" y="2"/>
                  </a:cubicBezTo>
                  <a:lnTo>
                    <a:pt x="1429" y="42"/>
                  </a:lnTo>
                  <a:lnTo>
                    <a:pt x="402" y="170"/>
                  </a:lnTo>
                  <a:cubicBezTo>
                    <a:pt x="145" y="203"/>
                    <a:pt x="1" y="499"/>
                    <a:pt x="145" y="724"/>
                  </a:cubicBezTo>
                  <a:lnTo>
                    <a:pt x="257" y="900"/>
                  </a:lnTo>
                  <a:cubicBezTo>
                    <a:pt x="335" y="1021"/>
                    <a:pt x="463" y="1097"/>
                    <a:pt x="602" y="1097"/>
                  </a:cubicBezTo>
                  <a:cubicBezTo>
                    <a:pt x="620" y="1097"/>
                    <a:pt x="639" y="1096"/>
                    <a:pt x="658" y="1093"/>
                  </a:cubicBezTo>
                  <a:lnTo>
                    <a:pt x="1348" y="1013"/>
                  </a:lnTo>
                  <a:cubicBezTo>
                    <a:pt x="1404" y="1005"/>
                    <a:pt x="1461" y="973"/>
                    <a:pt x="1485" y="916"/>
                  </a:cubicBezTo>
                  <a:lnTo>
                    <a:pt x="1806" y="251"/>
                  </a:lnTo>
                  <a:cubicBezTo>
                    <a:pt x="1866" y="137"/>
                    <a:pt x="1776" y="1"/>
                    <a:pt x="1657" y="1"/>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5" name="Google Shape;1185;p28"/>
            <p:cNvSpPr/>
            <p:nvPr/>
          </p:nvSpPr>
          <p:spPr>
            <a:xfrm>
              <a:off x="8405601" y="-844138"/>
              <a:ext cx="148751" cy="52086"/>
            </a:xfrm>
            <a:custGeom>
              <a:avLst/>
              <a:gdLst/>
              <a:ahLst/>
              <a:cxnLst/>
              <a:rect l="l" t="t" r="r" b="b"/>
              <a:pathLst>
                <a:path w="3210" h="1124" fill="none" extrusionOk="0">
                  <a:moveTo>
                    <a:pt x="3210" y="0"/>
                  </a:moveTo>
                  <a:lnTo>
                    <a:pt x="1" y="1123"/>
                  </a:lnTo>
                </a:path>
              </a:pathLst>
            </a:custGeom>
            <a:noFill/>
            <a:ln w="1200" cap="rnd" cmpd="sng">
              <a:solidFill>
                <a:srgbClr val="A3B0CB"/>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6" name="Google Shape;1186;p28"/>
            <p:cNvSpPr/>
            <p:nvPr/>
          </p:nvSpPr>
          <p:spPr>
            <a:xfrm>
              <a:off x="8915627" y="-869440"/>
              <a:ext cx="392592" cy="516506"/>
            </a:xfrm>
            <a:custGeom>
              <a:avLst/>
              <a:gdLst/>
              <a:ahLst/>
              <a:cxnLst/>
              <a:rect l="l" t="t" r="r" b="b"/>
              <a:pathLst>
                <a:path w="8472" h="11146" extrusionOk="0">
                  <a:moveTo>
                    <a:pt x="2488" y="1"/>
                  </a:moveTo>
                  <a:lnTo>
                    <a:pt x="2488" y="1340"/>
                  </a:lnTo>
                  <a:cubicBezTo>
                    <a:pt x="2488" y="2327"/>
                    <a:pt x="2127" y="3282"/>
                    <a:pt x="1413" y="3955"/>
                  </a:cubicBezTo>
                  <a:cubicBezTo>
                    <a:pt x="514" y="4814"/>
                    <a:pt x="1" y="6065"/>
                    <a:pt x="145" y="7437"/>
                  </a:cubicBezTo>
                  <a:cubicBezTo>
                    <a:pt x="362" y="9354"/>
                    <a:pt x="1902" y="10910"/>
                    <a:pt x="3819" y="11119"/>
                  </a:cubicBezTo>
                  <a:cubicBezTo>
                    <a:pt x="3980" y="11137"/>
                    <a:pt x="4139" y="11146"/>
                    <a:pt x="4297" y="11146"/>
                  </a:cubicBezTo>
                  <a:cubicBezTo>
                    <a:pt x="6596" y="11146"/>
                    <a:pt x="8472" y="9276"/>
                    <a:pt x="8472" y="6964"/>
                  </a:cubicBezTo>
                  <a:cubicBezTo>
                    <a:pt x="8472" y="5776"/>
                    <a:pt x="7966" y="4701"/>
                    <a:pt x="7156" y="3939"/>
                  </a:cubicBezTo>
                  <a:cubicBezTo>
                    <a:pt x="6466" y="3290"/>
                    <a:pt x="6113" y="2351"/>
                    <a:pt x="6113" y="1405"/>
                  </a:cubicBezTo>
                  <a:lnTo>
                    <a:pt x="6113" y="1"/>
                  </a:lnTo>
                  <a:close/>
                </a:path>
              </a:pathLst>
            </a:custGeom>
            <a:solidFill>
              <a:schemeClr val="accent3"/>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7" name="Google Shape;1187;p28"/>
            <p:cNvSpPr/>
            <p:nvPr/>
          </p:nvSpPr>
          <p:spPr>
            <a:xfrm>
              <a:off x="9089590" y="-892471"/>
              <a:ext cx="50233" cy="320487"/>
            </a:xfrm>
            <a:custGeom>
              <a:avLst/>
              <a:gdLst/>
              <a:ahLst/>
              <a:cxnLst/>
              <a:rect l="l" t="t" r="r" b="b"/>
              <a:pathLst>
                <a:path w="1084" h="6916" extrusionOk="0">
                  <a:moveTo>
                    <a:pt x="546" y="0"/>
                  </a:moveTo>
                  <a:cubicBezTo>
                    <a:pt x="242" y="0"/>
                    <a:pt x="1" y="241"/>
                    <a:pt x="1" y="546"/>
                  </a:cubicBezTo>
                  <a:lnTo>
                    <a:pt x="1" y="6370"/>
                  </a:lnTo>
                  <a:cubicBezTo>
                    <a:pt x="1" y="6674"/>
                    <a:pt x="242" y="6915"/>
                    <a:pt x="546" y="6915"/>
                  </a:cubicBezTo>
                  <a:cubicBezTo>
                    <a:pt x="843" y="6915"/>
                    <a:pt x="1084" y="6658"/>
                    <a:pt x="1084" y="6370"/>
                  </a:cubicBezTo>
                  <a:lnTo>
                    <a:pt x="1084" y="546"/>
                  </a:lnTo>
                  <a:cubicBezTo>
                    <a:pt x="1084" y="241"/>
                    <a:pt x="843" y="0"/>
                    <a:pt x="546" y="0"/>
                  </a:cubicBezTo>
                  <a:close/>
                </a:path>
              </a:pathLst>
            </a:custGeom>
            <a:solidFill>
              <a:srgbClr val="BEB89F"/>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8" name="Google Shape;1188;p28"/>
            <p:cNvSpPr/>
            <p:nvPr/>
          </p:nvSpPr>
          <p:spPr>
            <a:xfrm>
              <a:off x="8962895" y="-1089512"/>
              <a:ext cx="302508" cy="256168"/>
            </a:xfrm>
            <a:custGeom>
              <a:avLst/>
              <a:gdLst/>
              <a:ahLst/>
              <a:cxnLst/>
              <a:rect l="l" t="t" r="r" b="b"/>
              <a:pathLst>
                <a:path w="6528" h="5528" extrusionOk="0">
                  <a:moveTo>
                    <a:pt x="3248" y="1"/>
                  </a:moveTo>
                  <a:lnTo>
                    <a:pt x="2976" y="25"/>
                  </a:lnTo>
                  <a:cubicBezTo>
                    <a:pt x="2197" y="89"/>
                    <a:pt x="1532" y="619"/>
                    <a:pt x="1283" y="1357"/>
                  </a:cubicBezTo>
                  <a:lnTo>
                    <a:pt x="120" y="4782"/>
                  </a:lnTo>
                  <a:cubicBezTo>
                    <a:pt x="1" y="5155"/>
                    <a:pt x="267" y="5528"/>
                    <a:pt x="653" y="5528"/>
                  </a:cubicBezTo>
                  <a:cubicBezTo>
                    <a:pt x="657" y="5528"/>
                    <a:pt x="661" y="5528"/>
                    <a:pt x="665" y="5528"/>
                  </a:cubicBezTo>
                  <a:lnTo>
                    <a:pt x="3248" y="5496"/>
                  </a:lnTo>
                  <a:lnTo>
                    <a:pt x="5839" y="5528"/>
                  </a:lnTo>
                  <a:cubicBezTo>
                    <a:pt x="5844" y="5528"/>
                    <a:pt x="5848" y="5528"/>
                    <a:pt x="5852" y="5528"/>
                  </a:cubicBezTo>
                  <a:cubicBezTo>
                    <a:pt x="6254" y="5528"/>
                    <a:pt x="6528" y="5155"/>
                    <a:pt x="6401" y="4782"/>
                  </a:cubicBezTo>
                  <a:lnTo>
                    <a:pt x="5238" y="1357"/>
                  </a:lnTo>
                  <a:cubicBezTo>
                    <a:pt x="4981" y="619"/>
                    <a:pt x="4323" y="97"/>
                    <a:pt x="3537" y="25"/>
                  </a:cubicBezTo>
                  <a:lnTo>
                    <a:pt x="3272" y="1"/>
                  </a:lnTo>
                  <a:close/>
                </a:path>
              </a:pathLst>
            </a:custGeom>
            <a:solidFill>
              <a:srgbClr val="91A1C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89" name="Google Shape;1189;p28"/>
            <p:cNvSpPr/>
            <p:nvPr/>
          </p:nvSpPr>
          <p:spPr>
            <a:xfrm>
              <a:off x="9102241" y="-1669375"/>
              <a:ext cx="25719" cy="628231"/>
            </a:xfrm>
            <a:custGeom>
              <a:avLst/>
              <a:gdLst/>
              <a:ahLst/>
              <a:cxnLst/>
              <a:rect l="l" t="t" r="r" b="b"/>
              <a:pathLst>
                <a:path w="555" h="13557" extrusionOk="0">
                  <a:moveTo>
                    <a:pt x="1" y="0"/>
                  </a:moveTo>
                  <a:lnTo>
                    <a:pt x="1" y="13557"/>
                  </a:lnTo>
                  <a:lnTo>
                    <a:pt x="554" y="13557"/>
                  </a:lnTo>
                  <a:lnTo>
                    <a:pt x="554" y="0"/>
                  </a:lnTo>
                  <a:close/>
                </a:path>
              </a:pathLst>
            </a:custGeom>
            <a:solidFill>
              <a:schemeClr val="lt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0" name="Google Shape;1190;p28"/>
            <p:cNvSpPr/>
            <p:nvPr/>
          </p:nvSpPr>
          <p:spPr>
            <a:xfrm>
              <a:off x="9102241" y="-298058"/>
              <a:ext cx="25348" cy="148705"/>
            </a:xfrm>
            <a:custGeom>
              <a:avLst/>
              <a:gdLst/>
              <a:ahLst/>
              <a:cxnLst/>
              <a:rect l="l" t="t" r="r" b="b"/>
              <a:pathLst>
                <a:path w="547" h="3209" extrusionOk="0">
                  <a:moveTo>
                    <a:pt x="273" y="0"/>
                  </a:moveTo>
                  <a:cubicBezTo>
                    <a:pt x="121" y="0"/>
                    <a:pt x="1" y="120"/>
                    <a:pt x="1" y="273"/>
                  </a:cubicBezTo>
                  <a:lnTo>
                    <a:pt x="1" y="2936"/>
                  </a:lnTo>
                  <a:cubicBezTo>
                    <a:pt x="1" y="3088"/>
                    <a:pt x="121" y="3209"/>
                    <a:pt x="273" y="3209"/>
                  </a:cubicBezTo>
                  <a:cubicBezTo>
                    <a:pt x="426" y="3209"/>
                    <a:pt x="546" y="3080"/>
                    <a:pt x="546" y="2936"/>
                  </a:cubicBezTo>
                  <a:lnTo>
                    <a:pt x="546" y="273"/>
                  </a:lnTo>
                  <a:cubicBezTo>
                    <a:pt x="546" y="120"/>
                    <a:pt x="426" y="0"/>
                    <a:pt x="273" y="0"/>
                  </a:cubicBezTo>
                  <a:close/>
                </a:path>
              </a:pathLst>
            </a:custGeom>
            <a:solidFill>
              <a:srgbClr val="BEB89F"/>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1" name="Google Shape;1191;p28"/>
            <p:cNvSpPr/>
            <p:nvPr/>
          </p:nvSpPr>
          <p:spPr>
            <a:xfrm>
              <a:off x="8821972" y="-361452"/>
              <a:ext cx="116035" cy="112838"/>
            </a:xfrm>
            <a:custGeom>
              <a:avLst/>
              <a:gdLst/>
              <a:ahLst/>
              <a:cxnLst/>
              <a:rect l="l" t="t" r="r" b="b"/>
              <a:pathLst>
                <a:path w="2504" h="2435" extrusionOk="0">
                  <a:moveTo>
                    <a:pt x="2194" y="0"/>
                  </a:moveTo>
                  <a:cubicBezTo>
                    <a:pt x="2124" y="0"/>
                    <a:pt x="2054" y="28"/>
                    <a:pt x="1998" y="85"/>
                  </a:cubicBezTo>
                  <a:lnTo>
                    <a:pt x="113" y="1970"/>
                  </a:lnTo>
                  <a:cubicBezTo>
                    <a:pt x="0" y="2082"/>
                    <a:pt x="0" y="2250"/>
                    <a:pt x="113" y="2363"/>
                  </a:cubicBezTo>
                  <a:cubicBezTo>
                    <a:pt x="169" y="2411"/>
                    <a:pt x="239" y="2435"/>
                    <a:pt x="309" y="2435"/>
                  </a:cubicBezTo>
                  <a:cubicBezTo>
                    <a:pt x="379" y="2435"/>
                    <a:pt x="450" y="2411"/>
                    <a:pt x="506" y="2363"/>
                  </a:cubicBezTo>
                  <a:lnTo>
                    <a:pt x="2391" y="478"/>
                  </a:lnTo>
                  <a:cubicBezTo>
                    <a:pt x="2503" y="365"/>
                    <a:pt x="2503" y="197"/>
                    <a:pt x="2391" y="85"/>
                  </a:cubicBezTo>
                  <a:cubicBezTo>
                    <a:pt x="2335" y="28"/>
                    <a:pt x="2264" y="0"/>
                    <a:pt x="2194" y="0"/>
                  </a:cubicBezTo>
                  <a:close/>
                </a:path>
              </a:pathLst>
            </a:custGeom>
            <a:solidFill>
              <a:srgbClr val="BEB89F"/>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2" name="Google Shape;1192;p28"/>
            <p:cNvSpPr/>
            <p:nvPr/>
          </p:nvSpPr>
          <p:spPr>
            <a:xfrm>
              <a:off x="9317124" y="-361452"/>
              <a:ext cx="115618" cy="112838"/>
            </a:xfrm>
            <a:custGeom>
              <a:avLst/>
              <a:gdLst/>
              <a:ahLst/>
              <a:cxnLst/>
              <a:rect l="l" t="t" r="r" b="b"/>
              <a:pathLst>
                <a:path w="2495" h="2435" extrusionOk="0">
                  <a:moveTo>
                    <a:pt x="301" y="0"/>
                  </a:moveTo>
                  <a:cubicBezTo>
                    <a:pt x="231" y="0"/>
                    <a:pt x="161" y="28"/>
                    <a:pt x="105" y="85"/>
                  </a:cubicBezTo>
                  <a:cubicBezTo>
                    <a:pt x="0" y="197"/>
                    <a:pt x="0" y="365"/>
                    <a:pt x="105" y="478"/>
                  </a:cubicBezTo>
                  <a:lnTo>
                    <a:pt x="1990" y="2363"/>
                  </a:lnTo>
                  <a:cubicBezTo>
                    <a:pt x="2046" y="2411"/>
                    <a:pt x="2116" y="2435"/>
                    <a:pt x="2186" y="2435"/>
                  </a:cubicBezTo>
                  <a:cubicBezTo>
                    <a:pt x="2256" y="2435"/>
                    <a:pt x="2327" y="2411"/>
                    <a:pt x="2383" y="2363"/>
                  </a:cubicBezTo>
                  <a:cubicBezTo>
                    <a:pt x="2495" y="2250"/>
                    <a:pt x="2495" y="2082"/>
                    <a:pt x="2383" y="1970"/>
                  </a:cubicBezTo>
                  <a:lnTo>
                    <a:pt x="498" y="85"/>
                  </a:lnTo>
                  <a:cubicBezTo>
                    <a:pt x="441" y="28"/>
                    <a:pt x="371" y="0"/>
                    <a:pt x="301" y="0"/>
                  </a:cubicBezTo>
                  <a:close/>
                </a:path>
              </a:pathLst>
            </a:custGeom>
            <a:solidFill>
              <a:srgbClr val="BEB89F"/>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3" name="Google Shape;1193;p28"/>
            <p:cNvSpPr/>
            <p:nvPr/>
          </p:nvSpPr>
          <p:spPr>
            <a:xfrm>
              <a:off x="9543127" y="-1404444"/>
              <a:ext cx="247965" cy="271274"/>
            </a:xfrm>
            <a:custGeom>
              <a:avLst/>
              <a:gdLst/>
              <a:ahLst/>
              <a:cxnLst/>
              <a:rect l="l" t="t" r="r" b="b"/>
              <a:pathLst>
                <a:path w="5351" h="5854" extrusionOk="0">
                  <a:moveTo>
                    <a:pt x="1541" y="1"/>
                  </a:moveTo>
                  <a:cubicBezTo>
                    <a:pt x="830" y="1"/>
                    <a:pt x="955" y="484"/>
                    <a:pt x="955" y="484"/>
                  </a:cubicBezTo>
                  <a:cubicBezTo>
                    <a:pt x="955" y="484"/>
                    <a:pt x="953" y="484"/>
                    <a:pt x="950" y="484"/>
                  </a:cubicBezTo>
                  <a:cubicBezTo>
                    <a:pt x="920" y="484"/>
                    <a:pt x="752" y="510"/>
                    <a:pt x="722" y="1101"/>
                  </a:cubicBezTo>
                  <a:cubicBezTo>
                    <a:pt x="714" y="1406"/>
                    <a:pt x="161" y="2120"/>
                    <a:pt x="474" y="3011"/>
                  </a:cubicBezTo>
                  <a:cubicBezTo>
                    <a:pt x="779" y="3893"/>
                    <a:pt x="0" y="4743"/>
                    <a:pt x="955" y="5152"/>
                  </a:cubicBezTo>
                  <a:cubicBezTo>
                    <a:pt x="1350" y="5330"/>
                    <a:pt x="3075" y="5854"/>
                    <a:pt x="3858" y="5854"/>
                  </a:cubicBezTo>
                  <a:cubicBezTo>
                    <a:pt x="4028" y="5854"/>
                    <a:pt x="4154" y="5829"/>
                    <a:pt x="4212" y="5770"/>
                  </a:cubicBezTo>
                  <a:cubicBezTo>
                    <a:pt x="5351" y="4623"/>
                    <a:pt x="4116" y="3989"/>
                    <a:pt x="4212" y="2898"/>
                  </a:cubicBezTo>
                  <a:cubicBezTo>
                    <a:pt x="4300" y="1815"/>
                    <a:pt x="3297" y="315"/>
                    <a:pt x="2038" y="59"/>
                  </a:cubicBezTo>
                  <a:cubicBezTo>
                    <a:pt x="1838" y="18"/>
                    <a:pt x="1675" y="1"/>
                    <a:pt x="1541" y="1"/>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4" name="Google Shape;1194;p28"/>
            <p:cNvSpPr/>
            <p:nvPr/>
          </p:nvSpPr>
          <p:spPr>
            <a:xfrm>
              <a:off x="9352435" y="-976116"/>
              <a:ext cx="320487" cy="549083"/>
            </a:xfrm>
            <a:custGeom>
              <a:avLst/>
              <a:gdLst/>
              <a:ahLst/>
              <a:cxnLst/>
              <a:rect l="l" t="t" r="r" b="b"/>
              <a:pathLst>
                <a:path w="6916" h="11849" extrusionOk="0">
                  <a:moveTo>
                    <a:pt x="6915" y="1"/>
                  </a:moveTo>
                  <a:lnTo>
                    <a:pt x="1380" y="2351"/>
                  </a:lnTo>
                  <a:cubicBezTo>
                    <a:pt x="762" y="2583"/>
                    <a:pt x="722" y="3907"/>
                    <a:pt x="722" y="3907"/>
                  </a:cubicBezTo>
                  <a:lnTo>
                    <a:pt x="0" y="11808"/>
                  </a:lnTo>
                  <a:lnTo>
                    <a:pt x="1452" y="11849"/>
                  </a:lnTo>
                  <a:lnTo>
                    <a:pt x="3698" y="4974"/>
                  </a:lnTo>
                  <a:lnTo>
                    <a:pt x="6915" y="1"/>
                  </a:lnTo>
                  <a:close/>
                </a:path>
              </a:pathLst>
            </a:custGeom>
            <a:solidFill>
              <a:srgbClr val="A4B1CC"/>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5" name="Google Shape;1195;p28"/>
            <p:cNvSpPr/>
            <p:nvPr/>
          </p:nvSpPr>
          <p:spPr>
            <a:xfrm>
              <a:off x="9377320" y="-1006609"/>
              <a:ext cx="396300" cy="644636"/>
            </a:xfrm>
            <a:custGeom>
              <a:avLst/>
              <a:gdLst/>
              <a:ahLst/>
              <a:cxnLst/>
              <a:rect l="l" t="t" r="r" b="b"/>
              <a:pathLst>
                <a:path w="8552" h="13911" extrusionOk="0">
                  <a:moveTo>
                    <a:pt x="7373" y="1"/>
                  </a:moveTo>
                  <a:lnTo>
                    <a:pt x="859" y="4308"/>
                  </a:lnTo>
                  <a:cubicBezTo>
                    <a:pt x="241" y="4726"/>
                    <a:pt x="1" y="5528"/>
                    <a:pt x="282" y="6226"/>
                  </a:cubicBezTo>
                  <a:lnTo>
                    <a:pt x="3747" y="13910"/>
                  </a:lnTo>
                  <a:lnTo>
                    <a:pt x="4966" y="13076"/>
                  </a:lnTo>
                  <a:lnTo>
                    <a:pt x="3947" y="6659"/>
                  </a:lnTo>
                  <a:lnTo>
                    <a:pt x="8552" y="3971"/>
                  </a:lnTo>
                  <a:lnTo>
                    <a:pt x="7373" y="1"/>
                  </a:lnTo>
                  <a:close/>
                </a:path>
              </a:pathLst>
            </a:custGeom>
            <a:solidFill>
              <a:srgbClr val="ADB8D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6" name="Google Shape;1196;p28"/>
            <p:cNvSpPr/>
            <p:nvPr/>
          </p:nvSpPr>
          <p:spPr>
            <a:xfrm>
              <a:off x="9575473" y="-1370894"/>
              <a:ext cx="114135" cy="120206"/>
            </a:xfrm>
            <a:custGeom>
              <a:avLst/>
              <a:gdLst/>
              <a:ahLst/>
              <a:cxnLst/>
              <a:rect l="l" t="t" r="r" b="b"/>
              <a:pathLst>
                <a:path w="2463" h="2594" extrusionOk="0">
                  <a:moveTo>
                    <a:pt x="329" y="0"/>
                  </a:moveTo>
                  <a:cubicBezTo>
                    <a:pt x="329" y="1"/>
                    <a:pt x="361" y="618"/>
                    <a:pt x="169" y="1276"/>
                  </a:cubicBezTo>
                  <a:cubicBezTo>
                    <a:pt x="0" y="1853"/>
                    <a:pt x="377" y="2535"/>
                    <a:pt x="722" y="2583"/>
                  </a:cubicBezTo>
                  <a:cubicBezTo>
                    <a:pt x="769" y="2590"/>
                    <a:pt x="817" y="2593"/>
                    <a:pt x="868" y="2593"/>
                  </a:cubicBezTo>
                  <a:cubicBezTo>
                    <a:pt x="1325" y="2593"/>
                    <a:pt x="1922" y="2331"/>
                    <a:pt x="2110" y="1789"/>
                  </a:cubicBezTo>
                  <a:cubicBezTo>
                    <a:pt x="2110" y="1789"/>
                    <a:pt x="2391" y="1781"/>
                    <a:pt x="2447" y="1372"/>
                  </a:cubicBezTo>
                  <a:cubicBezTo>
                    <a:pt x="2463" y="1193"/>
                    <a:pt x="2364" y="1080"/>
                    <a:pt x="2245" y="1080"/>
                  </a:cubicBezTo>
                  <a:cubicBezTo>
                    <a:pt x="2183" y="1080"/>
                    <a:pt x="2115" y="1111"/>
                    <a:pt x="2054" y="1180"/>
                  </a:cubicBezTo>
                  <a:cubicBezTo>
                    <a:pt x="2054" y="1180"/>
                    <a:pt x="2007" y="425"/>
                    <a:pt x="1630" y="425"/>
                  </a:cubicBezTo>
                  <a:cubicBezTo>
                    <a:pt x="1625" y="425"/>
                    <a:pt x="1619" y="425"/>
                    <a:pt x="1613" y="426"/>
                  </a:cubicBezTo>
                  <a:cubicBezTo>
                    <a:pt x="1548" y="429"/>
                    <a:pt x="1487" y="431"/>
                    <a:pt x="1429" y="431"/>
                  </a:cubicBezTo>
                  <a:cubicBezTo>
                    <a:pt x="626" y="431"/>
                    <a:pt x="412" y="90"/>
                    <a:pt x="329" y="0"/>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7" name="Google Shape;1197;p28"/>
            <p:cNvSpPr/>
            <p:nvPr/>
          </p:nvSpPr>
          <p:spPr>
            <a:xfrm>
              <a:off x="9631963" y="-1288361"/>
              <a:ext cx="46896" cy="75117"/>
            </a:xfrm>
            <a:custGeom>
              <a:avLst/>
              <a:gdLst/>
              <a:ahLst/>
              <a:cxnLst/>
              <a:rect l="l" t="t" r="r" b="b"/>
              <a:pathLst>
                <a:path w="1012" h="1621" extrusionOk="0">
                  <a:moveTo>
                    <a:pt x="883" y="0"/>
                  </a:moveTo>
                  <a:lnTo>
                    <a:pt x="1" y="417"/>
                  </a:lnTo>
                  <a:lnTo>
                    <a:pt x="41" y="1524"/>
                  </a:lnTo>
                  <a:lnTo>
                    <a:pt x="1011" y="1621"/>
                  </a:lnTo>
                  <a:lnTo>
                    <a:pt x="883" y="0"/>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8" name="Google Shape;1198;p28"/>
            <p:cNvSpPr/>
            <p:nvPr/>
          </p:nvSpPr>
          <p:spPr>
            <a:xfrm>
              <a:off x="9587383" y="-1383962"/>
              <a:ext cx="100743" cy="67378"/>
            </a:xfrm>
            <a:custGeom>
              <a:avLst/>
              <a:gdLst/>
              <a:ahLst/>
              <a:cxnLst/>
              <a:rect l="l" t="t" r="r" b="b"/>
              <a:pathLst>
                <a:path w="2174" h="1454" extrusionOk="0">
                  <a:moveTo>
                    <a:pt x="532" y="1"/>
                  </a:moveTo>
                  <a:cubicBezTo>
                    <a:pt x="224" y="1"/>
                    <a:pt x="0" y="90"/>
                    <a:pt x="56" y="274"/>
                  </a:cubicBezTo>
                  <a:cubicBezTo>
                    <a:pt x="193" y="692"/>
                    <a:pt x="995" y="884"/>
                    <a:pt x="1364" y="956"/>
                  </a:cubicBezTo>
                  <a:cubicBezTo>
                    <a:pt x="1733" y="1036"/>
                    <a:pt x="1789" y="1454"/>
                    <a:pt x="1789" y="1454"/>
                  </a:cubicBezTo>
                  <a:cubicBezTo>
                    <a:pt x="1789" y="1454"/>
                    <a:pt x="2174" y="964"/>
                    <a:pt x="1725" y="443"/>
                  </a:cubicBezTo>
                  <a:cubicBezTo>
                    <a:pt x="1475" y="152"/>
                    <a:pt x="933" y="1"/>
                    <a:pt x="532" y="1"/>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199" name="Google Shape;1199;p28"/>
            <p:cNvSpPr/>
            <p:nvPr/>
          </p:nvSpPr>
          <p:spPr>
            <a:xfrm>
              <a:off x="9566530" y="-1213289"/>
              <a:ext cx="252831" cy="389627"/>
            </a:xfrm>
            <a:custGeom>
              <a:avLst/>
              <a:gdLst/>
              <a:ahLst/>
              <a:cxnLst/>
              <a:rect l="l" t="t" r="r" b="b"/>
              <a:pathLst>
                <a:path w="5456" h="8408" extrusionOk="0">
                  <a:moveTo>
                    <a:pt x="2423" y="1"/>
                  </a:moveTo>
                  <a:cubicBezTo>
                    <a:pt x="1" y="803"/>
                    <a:pt x="3538" y="6651"/>
                    <a:pt x="4300" y="8087"/>
                  </a:cubicBezTo>
                  <a:cubicBezTo>
                    <a:pt x="4413" y="8287"/>
                    <a:pt x="4469" y="8407"/>
                    <a:pt x="4469" y="8407"/>
                  </a:cubicBezTo>
                  <a:lnTo>
                    <a:pt x="5456" y="8287"/>
                  </a:lnTo>
                  <a:lnTo>
                    <a:pt x="4605" y="5584"/>
                  </a:lnTo>
                  <a:cubicBezTo>
                    <a:pt x="4605" y="5584"/>
                    <a:pt x="4108" y="2407"/>
                    <a:pt x="3883" y="1453"/>
                  </a:cubicBezTo>
                  <a:cubicBezTo>
                    <a:pt x="3651" y="498"/>
                    <a:pt x="2439" y="1"/>
                    <a:pt x="2423" y="1"/>
                  </a:cubicBezTo>
                  <a:close/>
                </a:path>
              </a:pathLst>
            </a:custGeom>
            <a:solidFill>
              <a:srgbClr val="4B463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0" name="Google Shape;1200;p28"/>
            <p:cNvSpPr/>
            <p:nvPr/>
          </p:nvSpPr>
          <p:spPr>
            <a:xfrm>
              <a:off x="9774322" y="-844509"/>
              <a:ext cx="79612" cy="44486"/>
            </a:xfrm>
            <a:custGeom>
              <a:avLst/>
              <a:gdLst/>
              <a:ahLst/>
              <a:cxnLst/>
              <a:rect l="l" t="t" r="r" b="b"/>
              <a:pathLst>
                <a:path w="1718" h="960" extrusionOk="0">
                  <a:moveTo>
                    <a:pt x="883" y="0"/>
                  </a:moveTo>
                  <a:lnTo>
                    <a:pt x="1" y="465"/>
                  </a:lnTo>
                  <a:cubicBezTo>
                    <a:pt x="176" y="547"/>
                    <a:pt x="357" y="574"/>
                    <a:pt x="517" y="574"/>
                  </a:cubicBezTo>
                  <a:cubicBezTo>
                    <a:pt x="799" y="574"/>
                    <a:pt x="1018" y="492"/>
                    <a:pt x="1028" y="481"/>
                  </a:cubicBezTo>
                  <a:cubicBezTo>
                    <a:pt x="1028" y="481"/>
                    <a:pt x="1028" y="481"/>
                    <a:pt x="1028" y="481"/>
                  </a:cubicBezTo>
                  <a:cubicBezTo>
                    <a:pt x="1057" y="481"/>
                    <a:pt x="1365" y="955"/>
                    <a:pt x="1365" y="955"/>
                  </a:cubicBezTo>
                  <a:cubicBezTo>
                    <a:pt x="1365" y="955"/>
                    <a:pt x="1387" y="959"/>
                    <a:pt x="1419" y="959"/>
                  </a:cubicBezTo>
                  <a:cubicBezTo>
                    <a:pt x="1484" y="959"/>
                    <a:pt x="1589" y="941"/>
                    <a:pt x="1637" y="834"/>
                  </a:cubicBezTo>
                  <a:cubicBezTo>
                    <a:pt x="1718" y="674"/>
                    <a:pt x="1637" y="112"/>
                    <a:pt x="1637" y="112"/>
                  </a:cubicBezTo>
                  <a:cubicBezTo>
                    <a:pt x="1549" y="16"/>
                    <a:pt x="883" y="0"/>
                    <a:pt x="883" y="0"/>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1" name="Google Shape;1201;p28"/>
            <p:cNvSpPr/>
            <p:nvPr/>
          </p:nvSpPr>
          <p:spPr>
            <a:xfrm>
              <a:off x="9546093" y="-1156799"/>
              <a:ext cx="189623" cy="258438"/>
            </a:xfrm>
            <a:custGeom>
              <a:avLst/>
              <a:gdLst/>
              <a:ahLst/>
              <a:cxnLst/>
              <a:rect l="l" t="t" r="r" b="b"/>
              <a:pathLst>
                <a:path w="4092" h="5577" extrusionOk="0">
                  <a:moveTo>
                    <a:pt x="1" y="1"/>
                  </a:moveTo>
                  <a:cubicBezTo>
                    <a:pt x="1" y="1"/>
                    <a:pt x="779" y="3795"/>
                    <a:pt x="947" y="4565"/>
                  </a:cubicBezTo>
                  <a:cubicBezTo>
                    <a:pt x="1132" y="5367"/>
                    <a:pt x="4092" y="5576"/>
                    <a:pt x="4092" y="5576"/>
                  </a:cubicBezTo>
                  <a:lnTo>
                    <a:pt x="3065" y="362"/>
                  </a:lnTo>
                  <a:lnTo>
                    <a:pt x="1" y="1"/>
                  </a:lnTo>
                  <a:close/>
                </a:path>
              </a:pathLst>
            </a:custGeom>
            <a:solidFill>
              <a:srgbClr val="4B463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2" name="Google Shape;1202;p28"/>
            <p:cNvSpPr/>
            <p:nvPr/>
          </p:nvSpPr>
          <p:spPr>
            <a:xfrm>
              <a:off x="9525889" y="-400657"/>
              <a:ext cx="90502" cy="95692"/>
            </a:xfrm>
            <a:custGeom>
              <a:avLst/>
              <a:gdLst/>
              <a:ahLst/>
              <a:cxnLst/>
              <a:rect l="l" t="t" r="r" b="b"/>
              <a:pathLst>
                <a:path w="1953" h="2065" extrusionOk="0">
                  <a:moveTo>
                    <a:pt x="1768" y="0"/>
                  </a:moveTo>
                  <a:lnTo>
                    <a:pt x="485" y="690"/>
                  </a:lnTo>
                  <a:cubicBezTo>
                    <a:pt x="685" y="1484"/>
                    <a:pt x="76" y="1829"/>
                    <a:pt x="28" y="1901"/>
                  </a:cubicBezTo>
                  <a:cubicBezTo>
                    <a:pt x="0" y="1950"/>
                    <a:pt x="76" y="2065"/>
                    <a:pt x="286" y="2065"/>
                  </a:cubicBezTo>
                  <a:cubicBezTo>
                    <a:pt x="387" y="2065"/>
                    <a:pt x="519" y="2038"/>
                    <a:pt x="685" y="1965"/>
                  </a:cubicBezTo>
                  <a:cubicBezTo>
                    <a:pt x="1110" y="1773"/>
                    <a:pt x="1712" y="971"/>
                    <a:pt x="1913" y="618"/>
                  </a:cubicBezTo>
                  <a:cubicBezTo>
                    <a:pt x="1953" y="554"/>
                    <a:pt x="1953" y="457"/>
                    <a:pt x="1921" y="377"/>
                  </a:cubicBezTo>
                  <a:lnTo>
                    <a:pt x="1768" y="0"/>
                  </a:ln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3" name="Google Shape;1203;p28"/>
            <p:cNvSpPr/>
            <p:nvPr/>
          </p:nvSpPr>
          <p:spPr>
            <a:xfrm>
              <a:off x="9302248" y="-428554"/>
              <a:ext cx="117518" cy="55932"/>
            </a:xfrm>
            <a:custGeom>
              <a:avLst/>
              <a:gdLst/>
              <a:ahLst/>
              <a:cxnLst/>
              <a:rect l="l" t="t" r="r" b="b"/>
              <a:pathLst>
                <a:path w="2536" h="1207" extrusionOk="0">
                  <a:moveTo>
                    <a:pt x="1083" y="0"/>
                  </a:moveTo>
                  <a:cubicBezTo>
                    <a:pt x="859" y="779"/>
                    <a:pt x="161" y="771"/>
                    <a:pt x="81" y="811"/>
                  </a:cubicBezTo>
                  <a:cubicBezTo>
                    <a:pt x="0" y="851"/>
                    <a:pt x="49" y="1140"/>
                    <a:pt x="610" y="1204"/>
                  </a:cubicBezTo>
                  <a:cubicBezTo>
                    <a:pt x="632" y="1206"/>
                    <a:pt x="656" y="1207"/>
                    <a:pt x="680" y="1207"/>
                  </a:cubicBezTo>
                  <a:cubicBezTo>
                    <a:pt x="1156" y="1207"/>
                    <a:pt x="2007" y="849"/>
                    <a:pt x="2343" y="650"/>
                  </a:cubicBezTo>
                  <a:cubicBezTo>
                    <a:pt x="2415" y="602"/>
                    <a:pt x="2463" y="530"/>
                    <a:pt x="2471" y="442"/>
                  </a:cubicBezTo>
                  <a:lnTo>
                    <a:pt x="2535" y="41"/>
                  </a:lnTo>
                  <a:lnTo>
                    <a:pt x="1083" y="0"/>
                  </a:ln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4" name="Google Shape;1204;p28"/>
            <p:cNvSpPr/>
            <p:nvPr/>
          </p:nvSpPr>
          <p:spPr>
            <a:xfrm>
              <a:off x="9681779" y="-1084276"/>
              <a:ext cx="91846" cy="261358"/>
            </a:xfrm>
            <a:custGeom>
              <a:avLst/>
              <a:gdLst/>
              <a:ahLst/>
              <a:cxnLst/>
              <a:rect l="l" t="t" r="r" b="b"/>
              <a:pathLst>
                <a:path w="1982" h="5640" fill="none" extrusionOk="0">
                  <a:moveTo>
                    <a:pt x="1" y="0"/>
                  </a:moveTo>
                  <a:cubicBezTo>
                    <a:pt x="1" y="0"/>
                    <a:pt x="394" y="2976"/>
                    <a:pt x="1982" y="5639"/>
                  </a:cubicBezTo>
                </a:path>
              </a:pathLst>
            </a:custGeom>
            <a:noFill/>
            <a:ln w="600" cap="rnd" cmpd="sng">
              <a:solidFill>
                <a:srgbClr val="182746"/>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5" name="Google Shape;1205;p28"/>
            <p:cNvSpPr/>
            <p:nvPr/>
          </p:nvSpPr>
          <p:spPr>
            <a:xfrm>
              <a:off x="9317500" y="-1684679"/>
              <a:ext cx="10050" cy="320508"/>
            </a:xfrm>
            <a:custGeom>
              <a:avLst/>
              <a:gdLst/>
              <a:ahLst/>
              <a:cxnLst/>
              <a:rect l="l" t="t" r="r" b="b"/>
              <a:pathLst>
                <a:path w="249" h="13172" extrusionOk="0">
                  <a:moveTo>
                    <a:pt x="0" y="0"/>
                  </a:moveTo>
                  <a:lnTo>
                    <a:pt x="0" y="13172"/>
                  </a:lnTo>
                  <a:lnTo>
                    <a:pt x="249" y="13172"/>
                  </a:lnTo>
                  <a:lnTo>
                    <a:pt x="249" y="0"/>
                  </a:lnTo>
                  <a:close/>
                </a:path>
              </a:pathLst>
            </a:custGeom>
            <a:solidFill>
              <a:srgbClr val="AEB9D2"/>
            </a:solidFill>
            <a:ln w="9525"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6" name="Google Shape;1206;p28"/>
            <p:cNvSpPr/>
            <p:nvPr/>
          </p:nvSpPr>
          <p:spPr>
            <a:xfrm>
              <a:off x="9304472" y="-1376454"/>
              <a:ext cx="37211" cy="60983"/>
            </a:xfrm>
            <a:custGeom>
              <a:avLst/>
              <a:gdLst/>
              <a:ahLst/>
              <a:cxnLst/>
              <a:rect l="l" t="t" r="r" b="b"/>
              <a:pathLst>
                <a:path w="803" h="1316" extrusionOk="0">
                  <a:moveTo>
                    <a:pt x="402" y="0"/>
                  </a:moveTo>
                  <a:cubicBezTo>
                    <a:pt x="177" y="0"/>
                    <a:pt x="1" y="546"/>
                    <a:pt x="1" y="923"/>
                  </a:cubicBezTo>
                  <a:cubicBezTo>
                    <a:pt x="1" y="1292"/>
                    <a:pt x="177" y="1316"/>
                    <a:pt x="402" y="1316"/>
                  </a:cubicBezTo>
                  <a:cubicBezTo>
                    <a:pt x="618" y="1316"/>
                    <a:pt x="803" y="1284"/>
                    <a:pt x="803" y="923"/>
                  </a:cubicBezTo>
                  <a:cubicBezTo>
                    <a:pt x="803" y="562"/>
                    <a:pt x="618" y="0"/>
                    <a:pt x="402" y="0"/>
                  </a:cubicBezTo>
                  <a:close/>
                </a:path>
              </a:pathLst>
            </a:custGeom>
            <a:solidFill>
              <a:srgbClr val="AEB9D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7" name="Google Shape;1207;p28"/>
            <p:cNvSpPr/>
            <p:nvPr/>
          </p:nvSpPr>
          <p:spPr>
            <a:xfrm>
              <a:off x="9321943" y="-1346379"/>
              <a:ext cx="381795" cy="249124"/>
            </a:xfrm>
            <a:custGeom>
              <a:avLst/>
              <a:gdLst/>
              <a:ahLst/>
              <a:cxnLst/>
              <a:rect l="l" t="t" r="r" b="b"/>
              <a:pathLst>
                <a:path w="8239" h="5376" extrusionOk="0">
                  <a:moveTo>
                    <a:pt x="835" y="1"/>
                  </a:moveTo>
                  <a:lnTo>
                    <a:pt x="1" y="586"/>
                  </a:lnTo>
                  <a:lnTo>
                    <a:pt x="1878" y="4284"/>
                  </a:lnTo>
                  <a:cubicBezTo>
                    <a:pt x="2142" y="4798"/>
                    <a:pt x="2648" y="5135"/>
                    <a:pt x="3225" y="5175"/>
                  </a:cubicBezTo>
                  <a:lnTo>
                    <a:pt x="5832" y="5375"/>
                  </a:lnTo>
                  <a:lnTo>
                    <a:pt x="8239" y="3643"/>
                  </a:lnTo>
                  <a:lnTo>
                    <a:pt x="6731" y="2632"/>
                  </a:lnTo>
                  <a:lnTo>
                    <a:pt x="3354" y="3081"/>
                  </a:lnTo>
                  <a:lnTo>
                    <a:pt x="835" y="1"/>
                  </a:lnTo>
                  <a:close/>
                </a:path>
              </a:pathLst>
            </a:custGeom>
            <a:solidFill>
              <a:srgbClr val="4B463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8" name="Google Shape;1208;p28"/>
            <p:cNvSpPr/>
            <p:nvPr/>
          </p:nvSpPr>
          <p:spPr>
            <a:xfrm>
              <a:off x="9614492" y="-1227052"/>
              <a:ext cx="65108" cy="31743"/>
            </a:xfrm>
            <a:custGeom>
              <a:avLst/>
              <a:gdLst/>
              <a:ahLst/>
              <a:cxnLst/>
              <a:rect l="l" t="t" r="r" b="b"/>
              <a:pathLst>
                <a:path w="1405" h="685" extrusionOk="0">
                  <a:moveTo>
                    <a:pt x="1380" y="1"/>
                  </a:moveTo>
                  <a:lnTo>
                    <a:pt x="418" y="57"/>
                  </a:lnTo>
                  <a:cubicBezTo>
                    <a:pt x="418" y="57"/>
                    <a:pt x="1" y="659"/>
                    <a:pt x="386" y="683"/>
                  </a:cubicBezTo>
                  <a:cubicBezTo>
                    <a:pt x="403" y="684"/>
                    <a:pt x="420" y="684"/>
                    <a:pt x="437" y="684"/>
                  </a:cubicBezTo>
                  <a:cubicBezTo>
                    <a:pt x="821" y="684"/>
                    <a:pt x="1289" y="436"/>
                    <a:pt x="1404" y="306"/>
                  </a:cubicBezTo>
                  <a:lnTo>
                    <a:pt x="1380" y="1"/>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09" name="Google Shape;1209;p28"/>
            <p:cNvSpPr/>
            <p:nvPr/>
          </p:nvSpPr>
          <p:spPr>
            <a:xfrm>
              <a:off x="9322684" y="-1412508"/>
              <a:ext cx="37952" cy="93329"/>
            </a:xfrm>
            <a:custGeom>
              <a:avLst/>
              <a:gdLst/>
              <a:ahLst/>
              <a:cxnLst/>
              <a:rect l="l" t="t" r="r" b="b"/>
              <a:pathLst>
                <a:path w="819" h="2014" extrusionOk="0">
                  <a:moveTo>
                    <a:pt x="97" y="0"/>
                  </a:moveTo>
                  <a:lnTo>
                    <a:pt x="9" y="778"/>
                  </a:lnTo>
                  <a:lnTo>
                    <a:pt x="1" y="2013"/>
                  </a:lnTo>
                  <a:lnTo>
                    <a:pt x="819" y="1428"/>
                  </a:lnTo>
                  <a:lnTo>
                    <a:pt x="626" y="626"/>
                  </a:lnTo>
                  <a:lnTo>
                    <a:pt x="97" y="0"/>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0" name="Google Shape;1210;p28"/>
            <p:cNvSpPr/>
            <p:nvPr/>
          </p:nvSpPr>
          <p:spPr>
            <a:xfrm>
              <a:off x="9292192" y="-1413295"/>
              <a:ext cx="43930" cy="69927"/>
            </a:xfrm>
            <a:custGeom>
              <a:avLst/>
              <a:gdLst/>
              <a:ahLst/>
              <a:cxnLst/>
              <a:rect l="l" t="t" r="r" b="b"/>
              <a:pathLst>
                <a:path w="948" h="1509" extrusionOk="0">
                  <a:moveTo>
                    <a:pt x="506" y="1"/>
                  </a:moveTo>
                  <a:lnTo>
                    <a:pt x="177" y="450"/>
                  </a:lnTo>
                  <a:cubicBezTo>
                    <a:pt x="17" y="675"/>
                    <a:pt x="1" y="972"/>
                    <a:pt x="161" y="1204"/>
                  </a:cubicBezTo>
                  <a:lnTo>
                    <a:pt x="241" y="1325"/>
                  </a:lnTo>
                  <a:cubicBezTo>
                    <a:pt x="329" y="1446"/>
                    <a:pt x="464" y="1509"/>
                    <a:pt x="601" y="1509"/>
                  </a:cubicBezTo>
                  <a:cubicBezTo>
                    <a:pt x="690" y="1509"/>
                    <a:pt x="780" y="1482"/>
                    <a:pt x="859" y="1429"/>
                  </a:cubicBezTo>
                  <a:lnTo>
                    <a:pt x="947" y="1365"/>
                  </a:lnTo>
                  <a:lnTo>
                    <a:pt x="506" y="1"/>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1" name="Google Shape;1211;p28"/>
            <p:cNvSpPr/>
            <p:nvPr/>
          </p:nvSpPr>
          <p:spPr>
            <a:xfrm>
              <a:off x="8016940" y="804111"/>
              <a:ext cx="107694" cy="50603"/>
            </a:xfrm>
            <a:custGeom>
              <a:avLst/>
              <a:gdLst/>
              <a:ahLst/>
              <a:cxnLst/>
              <a:rect l="l" t="t" r="r" b="b"/>
              <a:pathLst>
                <a:path w="2324" h="1092" extrusionOk="0">
                  <a:moveTo>
                    <a:pt x="1168" y="0"/>
                  </a:moveTo>
                  <a:lnTo>
                    <a:pt x="37" y="482"/>
                  </a:lnTo>
                  <a:cubicBezTo>
                    <a:pt x="0" y="1063"/>
                    <a:pt x="163" y="1084"/>
                    <a:pt x="309" y="1084"/>
                  </a:cubicBezTo>
                  <a:cubicBezTo>
                    <a:pt x="320" y="1084"/>
                    <a:pt x="331" y="1083"/>
                    <a:pt x="342" y="1083"/>
                  </a:cubicBezTo>
                  <a:lnTo>
                    <a:pt x="2324" y="1091"/>
                  </a:lnTo>
                  <a:lnTo>
                    <a:pt x="2324" y="1051"/>
                  </a:lnTo>
                  <a:cubicBezTo>
                    <a:pt x="2324" y="987"/>
                    <a:pt x="2283" y="923"/>
                    <a:pt x="2227" y="907"/>
                  </a:cubicBezTo>
                  <a:lnTo>
                    <a:pt x="1674" y="706"/>
                  </a:lnTo>
                  <a:cubicBezTo>
                    <a:pt x="1481" y="634"/>
                    <a:pt x="1313" y="209"/>
                    <a:pt x="1313" y="209"/>
                  </a:cubicBezTo>
                  <a:lnTo>
                    <a:pt x="1168" y="0"/>
                  </a:ln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2" name="Google Shape;1212;p28"/>
            <p:cNvSpPr/>
            <p:nvPr/>
          </p:nvSpPr>
          <p:spPr>
            <a:xfrm>
              <a:off x="7903035" y="222720"/>
              <a:ext cx="461361" cy="198660"/>
            </a:xfrm>
            <a:custGeom>
              <a:avLst/>
              <a:gdLst/>
              <a:ahLst/>
              <a:cxnLst/>
              <a:rect l="l" t="t" r="r" b="b"/>
              <a:pathLst>
                <a:path w="9956" h="4287" extrusionOk="0">
                  <a:moveTo>
                    <a:pt x="650" y="1"/>
                  </a:moveTo>
                  <a:lnTo>
                    <a:pt x="1" y="3394"/>
                  </a:lnTo>
                  <a:cubicBezTo>
                    <a:pt x="1" y="3394"/>
                    <a:pt x="2056" y="4286"/>
                    <a:pt x="4673" y="4286"/>
                  </a:cubicBezTo>
                  <a:cubicBezTo>
                    <a:pt x="6056" y="4286"/>
                    <a:pt x="7597" y="4036"/>
                    <a:pt x="9073" y="3273"/>
                  </a:cubicBezTo>
                  <a:cubicBezTo>
                    <a:pt x="9202" y="3201"/>
                    <a:pt x="9956" y="3297"/>
                    <a:pt x="9940" y="3161"/>
                  </a:cubicBezTo>
                  <a:lnTo>
                    <a:pt x="9827" y="2367"/>
                  </a:lnTo>
                  <a:cubicBezTo>
                    <a:pt x="9805" y="2190"/>
                    <a:pt x="9668" y="2067"/>
                    <a:pt x="9502" y="2067"/>
                  </a:cubicBezTo>
                  <a:cubicBezTo>
                    <a:pt x="9488" y="2067"/>
                    <a:pt x="9473" y="2068"/>
                    <a:pt x="9458" y="2070"/>
                  </a:cubicBezTo>
                  <a:cubicBezTo>
                    <a:pt x="9189" y="2099"/>
                    <a:pt x="8777" y="2131"/>
                    <a:pt x="8250" y="2131"/>
                  </a:cubicBezTo>
                  <a:cubicBezTo>
                    <a:pt x="6564" y="2131"/>
                    <a:pt x="3707" y="1804"/>
                    <a:pt x="650" y="1"/>
                  </a:cubicBezTo>
                  <a:close/>
                </a:path>
              </a:pathLst>
            </a:custGeom>
            <a:solidFill>
              <a:srgbClr val="4B463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3" name="Google Shape;1213;p28"/>
            <p:cNvSpPr/>
            <p:nvPr/>
          </p:nvSpPr>
          <p:spPr>
            <a:xfrm>
              <a:off x="7538750" y="454331"/>
              <a:ext cx="472112" cy="412287"/>
            </a:xfrm>
            <a:custGeom>
              <a:avLst/>
              <a:gdLst/>
              <a:ahLst/>
              <a:cxnLst/>
              <a:rect l="l" t="t" r="r" b="b"/>
              <a:pathLst>
                <a:path w="10188" h="8897" extrusionOk="0">
                  <a:moveTo>
                    <a:pt x="6731" y="0"/>
                  </a:moveTo>
                  <a:lnTo>
                    <a:pt x="3121" y="554"/>
                  </a:lnTo>
                  <a:lnTo>
                    <a:pt x="3024" y="2559"/>
                  </a:lnTo>
                  <a:cubicBezTo>
                    <a:pt x="3016" y="2936"/>
                    <a:pt x="3137" y="3305"/>
                    <a:pt x="3361" y="3618"/>
                  </a:cubicBezTo>
                  <a:lnTo>
                    <a:pt x="5110" y="5671"/>
                  </a:lnTo>
                  <a:lnTo>
                    <a:pt x="73" y="6875"/>
                  </a:lnTo>
                  <a:lnTo>
                    <a:pt x="0" y="8198"/>
                  </a:lnTo>
                  <a:lnTo>
                    <a:pt x="8223" y="8896"/>
                  </a:lnTo>
                  <a:cubicBezTo>
                    <a:pt x="9418" y="8896"/>
                    <a:pt x="10188" y="7637"/>
                    <a:pt x="9642" y="6578"/>
                  </a:cubicBezTo>
                  <a:lnTo>
                    <a:pt x="6731" y="0"/>
                  </a:lnTo>
                  <a:close/>
                </a:path>
              </a:pathLst>
            </a:custGeom>
            <a:solidFill>
              <a:srgbClr val="91A1C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4" name="Google Shape;1214;p28"/>
            <p:cNvSpPr/>
            <p:nvPr/>
          </p:nvSpPr>
          <p:spPr>
            <a:xfrm>
              <a:off x="7829075" y="427546"/>
              <a:ext cx="351952" cy="401860"/>
            </a:xfrm>
            <a:custGeom>
              <a:avLst/>
              <a:gdLst/>
              <a:ahLst/>
              <a:cxnLst/>
              <a:rect l="l" t="t" r="r" b="b"/>
              <a:pathLst>
                <a:path w="7595" h="8672" extrusionOk="0">
                  <a:moveTo>
                    <a:pt x="5931" y="0"/>
                  </a:moveTo>
                  <a:cubicBezTo>
                    <a:pt x="5880" y="0"/>
                    <a:pt x="5828" y="3"/>
                    <a:pt x="5776" y="9"/>
                  </a:cubicBezTo>
                  <a:lnTo>
                    <a:pt x="466" y="570"/>
                  </a:lnTo>
                  <a:lnTo>
                    <a:pt x="0" y="4878"/>
                  </a:lnTo>
                  <a:lnTo>
                    <a:pt x="4284" y="3546"/>
                  </a:lnTo>
                  <a:lnTo>
                    <a:pt x="4091" y="8672"/>
                  </a:lnTo>
                  <a:lnTo>
                    <a:pt x="5487" y="8576"/>
                  </a:lnTo>
                  <a:lnTo>
                    <a:pt x="7244" y="1910"/>
                  </a:lnTo>
                  <a:cubicBezTo>
                    <a:pt x="7594" y="980"/>
                    <a:pt x="6896" y="0"/>
                    <a:pt x="5931" y="0"/>
                  </a:cubicBezTo>
                  <a:close/>
                </a:path>
              </a:pathLst>
            </a:custGeom>
            <a:solidFill>
              <a:srgbClr val="91A1C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5" name="Google Shape;1215;p28"/>
            <p:cNvSpPr/>
            <p:nvPr/>
          </p:nvSpPr>
          <p:spPr>
            <a:xfrm>
              <a:off x="7671099" y="201171"/>
              <a:ext cx="292220" cy="300144"/>
            </a:xfrm>
            <a:custGeom>
              <a:avLst/>
              <a:gdLst/>
              <a:ahLst/>
              <a:cxnLst/>
              <a:rect l="l" t="t" r="r" b="b"/>
              <a:pathLst>
                <a:path w="6306" h="6477" extrusionOk="0">
                  <a:moveTo>
                    <a:pt x="2439" y="0"/>
                  </a:moveTo>
                  <a:lnTo>
                    <a:pt x="0" y="6273"/>
                  </a:lnTo>
                  <a:cubicBezTo>
                    <a:pt x="586" y="6296"/>
                    <a:pt x="861" y="6351"/>
                    <a:pt x="979" y="6398"/>
                  </a:cubicBezTo>
                  <a:lnTo>
                    <a:pt x="979" y="6398"/>
                  </a:lnTo>
                  <a:cubicBezTo>
                    <a:pt x="987" y="6347"/>
                    <a:pt x="1031" y="6269"/>
                    <a:pt x="1147" y="6153"/>
                  </a:cubicBezTo>
                  <a:lnTo>
                    <a:pt x="5559" y="5279"/>
                  </a:lnTo>
                  <a:lnTo>
                    <a:pt x="6089" y="2455"/>
                  </a:lnTo>
                  <a:cubicBezTo>
                    <a:pt x="6217" y="1468"/>
                    <a:pt x="6305" y="498"/>
                    <a:pt x="5326" y="369"/>
                  </a:cubicBezTo>
                  <a:lnTo>
                    <a:pt x="2439" y="0"/>
                  </a:lnTo>
                  <a:close/>
                  <a:moveTo>
                    <a:pt x="979" y="6398"/>
                  </a:moveTo>
                  <a:cubicBezTo>
                    <a:pt x="969" y="6455"/>
                    <a:pt x="1003" y="6476"/>
                    <a:pt x="1030" y="6476"/>
                  </a:cubicBezTo>
                  <a:cubicBezTo>
                    <a:pt x="1064" y="6476"/>
                    <a:pt x="1085" y="6440"/>
                    <a:pt x="979" y="6398"/>
                  </a:cubicBezTo>
                  <a:close/>
                </a:path>
              </a:pathLst>
            </a:custGeom>
            <a:solidFill>
              <a:srgbClr val="4B463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6" name="Google Shape;1216;p28"/>
            <p:cNvSpPr/>
            <p:nvPr/>
          </p:nvSpPr>
          <p:spPr>
            <a:xfrm>
              <a:off x="7587825" y="200430"/>
              <a:ext cx="340182" cy="479897"/>
            </a:xfrm>
            <a:custGeom>
              <a:avLst/>
              <a:gdLst/>
              <a:ahLst/>
              <a:cxnLst/>
              <a:rect l="l" t="t" r="r" b="b"/>
              <a:pathLst>
                <a:path w="7341" h="10356" extrusionOk="0">
                  <a:moveTo>
                    <a:pt x="4131" y="0"/>
                  </a:moveTo>
                  <a:cubicBezTo>
                    <a:pt x="3610" y="16"/>
                    <a:pt x="3185" y="153"/>
                    <a:pt x="2912" y="546"/>
                  </a:cubicBezTo>
                  <a:lnTo>
                    <a:pt x="666" y="3794"/>
                  </a:lnTo>
                  <a:cubicBezTo>
                    <a:pt x="0" y="4765"/>
                    <a:pt x="289" y="5888"/>
                    <a:pt x="1236" y="6763"/>
                  </a:cubicBezTo>
                  <a:lnTo>
                    <a:pt x="4244" y="10244"/>
                  </a:lnTo>
                  <a:cubicBezTo>
                    <a:pt x="4310" y="10319"/>
                    <a:pt x="4403" y="10355"/>
                    <a:pt x="4496" y="10355"/>
                  </a:cubicBezTo>
                  <a:cubicBezTo>
                    <a:pt x="4572" y="10355"/>
                    <a:pt x="4648" y="10331"/>
                    <a:pt x="4709" y="10284"/>
                  </a:cubicBezTo>
                  <a:lnTo>
                    <a:pt x="5519" y="9602"/>
                  </a:lnTo>
                  <a:lnTo>
                    <a:pt x="3024" y="4910"/>
                  </a:lnTo>
                  <a:lnTo>
                    <a:pt x="7340" y="433"/>
                  </a:lnTo>
                  <a:lnTo>
                    <a:pt x="6153" y="16"/>
                  </a:lnTo>
                  <a:lnTo>
                    <a:pt x="4131" y="0"/>
                  </a:lnTo>
                  <a:close/>
                </a:path>
              </a:pathLst>
            </a:custGeom>
            <a:solidFill>
              <a:srgbClr val="4B463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7" name="Google Shape;1217;p28"/>
            <p:cNvSpPr/>
            <p:nvPr/>
          </p:nvSpPr>
          <p:spPr>
            <a:xfrm>
              <a:off x="7928708" y="341306"/>
              <a:ext cx="19370" cy="104497"/>
            </a:xfrm>
            <a:custGeom>
              <a:avLst/>
              <a:gdLst/>
              <a:ahLst/>
              <a:cxnLst/>
              <a:rect l="l" t="t" r="r" b="b"/>
              <a:pathLst>
                <a:path w="418" h="2255" fill="none" extrusionOk="0">
                  <a:moveTo>
                    <a:pt x="417" y="0"/>
                  </a:moveTo>
                  <a:cubicBezTo>
                    <a:pt x="417" y="0"/>
                    <a:pt x="104" y="1396"/>
                    <a:pt x="0" y="2255"/>
                  </a:cubicBezTo>
                </a:path>
              </a:pathLst>
            </a:custGeom>
            <a:noFill/>
            <a:ln w="600" cap="rnd" cmpd="sng">
              <a:solidFill>
                <a:srgbClr val="182746"/>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8" name="Google Shape;1218;p28"/>
            <p:cNvSpPr/>
            <p:nvPr/>
          </p:nvSpPr>
          <p:spPr>
            <a:xfrm>
              <a:off x="7801178" y="651326"/>
              <a:ext cx="74376" cy="99538"/>
            </a:xfrm>
            <a:custGeom>
              <a:avLst/>
              <a:gdLst/>
              <a:ahLst/>
              <a:cxnLst/>
              <a:rect l="l" t="t" r="r" b="b"/>
              <a:pathLst>
                <a:path w="1605" h="2148" extrusionOk="0">
                  <a:moveTo>
                    <a:pt x="755" y="1"/>
                  </a:moveTo>
                  <a:lnTo>
                    <a:pt x="313" y="370"/>
                  </a:lnTo>
                  <a:cubicBezTo>
                    <a:pt x="1" y="618"/>
                    <a:pt x="41" y="1100"/>
                    <a:pt x="386" y="1300"/>
                  </a:cubicBezTo>
                  <a:lnTo>
                    <a:pt x="803" y="1541"/>
                  </a:lnTo>
                  <a:lnTo>
                    <a:pt x="907" y="2054"/>
                  </a:lnTo>
                  <a:cubicBezTo>
                    <a:pt x="917" y="2113"/>
                    <a:pt x="969" y="2148"/>
                    <a:pt x="1022" y="2148"/>
                  </a:cubicBezTo>
                  <a:cubicBezTo>
                    <a:pt x="1056" y="2148"/>
                    <a:pt x="1091" y="2134"/>
                    <a:pt x="1116" y="2102"/>
                  </a:cubicBezTo>
                  <a:cubicBezTo>
                    <a:pt x="1316" y="1846"/>
                    <a:pt x="1605" y="1412"/>
                    <a:pt x="1589" y="1276"/>
                  </a:cubicBezTo>
                  <a:cubicBezTo>
                    <a:pt x="1549" y="1059"/>
                    <a:pt x="755" y="1"/>
                    <a:pt x="755" y="1"/>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19" name="Google Shape;1219;p28"/>
            <p:cNvSpPr/>
            <p:nvPr/>
          </p:nvSpPr>
          <p:spPr>
            <a:xfrm>
              <a:off x="7732408" y="333891"/>
              <a:ext cx="111587" cy="311544"/>
            </a:xfrm>
            <a:custGeom>
              <a:avLst/>
              <a:gdLst/>
              <a:ahLst/>
              <a:cxnLst/>
              <a:rect l="l" t="t" r="r" b="b"/>
              <a:pathLst>
                <a:path w="2408" h="6723" fill="none" extrusionOk="0">
                  <a:moveTo>
                    <a:pt x="2407" y="6722"/>
                  </a:moveTo>
                  <a:lnTo>
                    <a:pt x="145" y="2479"/>
                  </a:lnTo>
                  <a:cubicBezTo>
                    <a:pt x="1" y="2206"/>
                    <a:pt x="41" y="1885"/>
                    <a:pt x="241" y="1669"/>
                  </a:cubicBezTo>
                  <a:lnTo>
                    <a:pt x="1757" y="0"/>
                  </a:lnTo>
                </a:path>
              </a:pathLst>
            </a:custGeom>
            <a:noFill/>
            <a:ln w="600" cap="rnd" cmpd="sng">
              <a:solidFill>
                <a:srgbClr val="182746"/>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0" name="Google Shape;1220;p28"/>
            <p:cNvSpPr/>
            <p:nvPr/>
          </p:nvSpPr>
          <p:spPr>
            <a:xfrm>
              <a:off x="7798953" y="12889"/>
              <a:ext cx="150605" cy="135545"/>
            </a:xfrm>
            <a:custGeom>
              <a:avLst/>
              <a:gdLst/>
              <a:ahLst/>
              <a:cxnLst/>
              <a:rect l="l" t="t" r="r" b="b"/>
              <a:pathLst>
                <a:path w="3250" h="2925" extrusionOk="0">
                  <a:moveTo>
                    <a:pt x="1953" y="1"/>
                  </a:moveTo>
                  <a:cubicBezTo>
                    <a:pt x="1377" y="1"/>
                    <a:pt x="789" y="219"/>
                    <a:pt x="610" y="654"/>
                  </a:cubicBezTo>
                  <a:cubicBezTo>
                    <a:pt x="1" y="2114"/>
                    <a:pt x="1180" y="2924"/>
                    <a:pt x="1180" y="2924"/>
                  </a:cubicBezTo>
                  <a:lnTo>
                    <a:pt x="3249" y="750"/>
                  </a:lnTo>
                  <a:cubicBezTo>
                    <a:pt x="3171" y="249"/>
                    <a:pt x="2569" y="1"/>
                    <a:pt x="1953" y="1"/>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1" name="Google Shape;1221;p28"/>
            <p:cNvSpPr/>
            <p:nvPr/>
          </p:nvSpPr>
          <p:spPr>
            <a:xfrm>
              <a:off x="7837602" y="56171"/>
              <a:ext cx="123450" cy="128733"/>
            </a:xfrm>
            <a:custGeom>
              <a:avLst/>
              <a:gdLst/>
              <a:ahLst/>
              <a:cxnLst/>
              <a:rect l="l" t="t" r="r" b="b"/>
              <a:pathLst>
                <a:path w="2664" h="2778" extrusionOk="0">
                  <a:moveTo>
                    <a:pt x="2664" y="1"/>
                  </a:moveTo>
                  <a:lnTo>
                    <a:pt x="2664" y="1"/>
                  </a:lnTo>
                  <a:cubicBezTo>
                    <a:pt x="2568" y="67"/>
                    <a:pt x="2351" y="294"/>
                    <a:pt x="1812" y="294"/>
                  </a:cubicBezTo>
                  <a:cubicBezTo>
                    <a:pt x="1630" y="294"/>
                    <a:pt x="1411" y="268"/>
                    <a:pt x="1148" y="201"/>
                  </a:cubicBezTo>
                  <a:cubicBezTo>
                    <a:pt x="1122" y="194"/>
                    <a:pt x="1096" y="191"/>
                    <a:pt x="1071" y="191"/>
                  </a:cubicBezTo>
                  <a:cubicBezTo>
                    <a:pt x="696" y="191"/>
                    <a:pt x="498" y="939"/>
                    <a:pt x="498" y="939"/>
                  </a:cubicBezTo>
                  <a:cubicBezTo>
                    <a:pt x="433" y="828"/>
                    <a:pt x="346" y="778"/>
                    <a:pt x="265" y="778"/>
                  </a:cubicBezTo>
                  <a:cubicBezTo>
                    <a:pt x="146" y="778"/>
                    <a:pt x="39" y="884"/>
                    <a:pt x="25" y="1060"/>
                  </a:cubicBezTo>
                  <a:cubicBezTo>
                    <a:pt x="1" y="1541"/>
                    <a:pt x="306" y="1605"/>
                    <a:pt x="306" y="1605"/>
                  </a:cubicBezTo>
                  <a:cubicBezTo>
                    <a:pt x="410" y="2311"/>
                    <a:pt x="1148" y="2744"/>
                    <a:pt x="1685" y="2776"/>
                  </a:cubicBezTo>
                  <a:cubicBezTo>
                    <a:pt x="1694" y="2777"/>
                    <a:pt x="1703" y="2777"/>
                    <a:pt x="1712" y="2777"/>
                  </a:cubicBezTo>
                  <a:cubicBezTo>
                    <a:pt x="2096" y="2777"/>
                    <a:pt x="2646" y="2111"/>
                    <a:pt x="2576" y="1445"/>
                  </a:cubicBezTo>
                  <a:cubicBezTo>
                    <a:pt x="2504" y="683"/>
                    <a:pt x="2664" y="1"/>
                    <a:pt x="2664" y="1"/>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2" name="Google Shape;1222;p28"/>
            <p:cNvSpPr/>
            <p:nvPr/>
          </p:nvSpPr>
          <p:spPr>
            <a:xfrm>
              <a:off x="7825368" y="130919"/>
              <a:ext cx="80307" cy="90363"/>
            </a:xfrm>
            <a:custGeom>
              <a:avLst/>
              <a:gdLst/>
              <a:ahLst/>
              <a:cxnLst/>
              <a:rect l="l" t="t" r="r" b="b"/>
              <a:pathLst>
                <a:path w="1733" h="1950" extrusionOk="0">
                  <a:moveTo>
                    <a:pt x="586" y="0"/>
                  </a:moveTo>
                  <a:lnTo>
                    <a:pt x="0" y="1949"/>
                  </a:lnTo>
                  <a:lnTo>
                    <a:pt x="1332" y="1949"/>
                  </a:lnTo>
                  <a:lnTo>
                    <a:pt x="1733" y="602"/>
                  </a:lnTo>
                  <a:lnTo>
                    <a:pt x="586" y="0"/>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3" name="Google Shape;1223;p28"/>
            <p:cNvSpPr/>
            <p:nvPr/>
          </p:nvSpPr>
          <p:spPr>
            <a:xfrm>
              <a:off x="7846175" y="36383"/>
              <a:ext cx="121272" cy="63718"/>
            </a:xfrm>
            <a:custGeom>
              <a:avLst/>
              <a:gdLst/>
              <a:ahLst/>
              <a:cxnLst/>
              <a:rect l="l" t="t" r="r" b="b"/>
              <a:pathLst>
                <a:path w="2617" h="1375" extrusionOk="0">
                  <a:moveTo>
                    <a:pt x="1610" y="0"/>
                  </a:moveTo>
                  <a:cubicBezTo>
                    <a:pt x="1243" y="0"/>
                    <a:pt x="847" y="83"/>
                    <a:pt x="602" y="275"/>
                  </a:cubicBezTo>
                  <a:cubicBezTo>
                    <a:pt x="0" y="749"/>
                    <a:pt x="321" y="1374"/>
                    <a:pt x="321" y="1374"/>
                  </a:cubicBezTo>
                  <a:cubicBezTo>
                    <a:pt x="321" y="1374"/>
                    <a:pt x="466" y="917"/>
                    <a:pt x="899" y="917"/>
                  </a:cubicBezTo>
                  <a:cubicBezTo>
                    <a:pt x="1316" y="917"/>
                    <a:pt x="2246" y="877"/>
                    <a:pt x="2479" y="436"/>
                  </a:cubicBezTo>
                  <a:cubicBezTo>
                    <a:pt x="2617" y="174"/>
                    <a:pt x="2143" y="0"/>
                    <a:pt x="1610" y="0"/>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4" name="Google Shape;1224;p28"/>
            <p:cNvSpPr/>
            <p:nvPr/>
          </p:nvSpPr>
          <p:spPr>
            <a:xfrm>
              <a:off x="7847658" y="97831"/>
              <a:ext cx="8944" cy="20112"/>
            </a:xfrm>
            <a:custGeom>
              <a:avLst/>
              <a:gdLst/>
              <a:ahLst/>
              <a:cxnLst/>
              <a:rect l="l" t="t" r="r" b="b"/>
              <a:pathLst>
                <a:path w="193" h="434" fill="none" extrusionOk="0">
                  <a:moveTo>
                    <a:pt x="145" y="433"/>
                  </a:moveTo>
                  <a:cubicBezTo>
                    <a:pt x="145" y="425"/>
                    <a:pt x="73" y="321"/>
                    <a:pt x="193" y="281"/>
                  </a:cubicBezTo>
                  <a:cubicBezTo>
                    <a:pt x="193" y="281"/>
                    <a:pt x="129" y="0"/>
                    <a:pt x="0" y="80"/>
                  </a:cubicBezTo>
                </a:path>
              </a:pathLst>
            </a:custGeom>
            <a:noFill/>
            <a:ln w="600" cap="rnd" cmpd="sng">
              <a:solidFill>
                <a:srgbClr val="182746"/>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5" name="Google Shape;1225;p28"/>
            <p:cNvSpPr/>
            <p:nvPr/>
          </p:nvSpPr>
          <p:spPr>
            <a:xfrm>
              <a:off x="7870318" y="23223"/>
              <a:ext cx="118260" cy="62142"/>
            </a:xfrm>
            <a:custGeom>
              <a:avLst/>
              <a:gdLst/>
              <a:ahLst/>
              <a:cxnLst/>
              <a:rect l="l" t="t" r="r" b="b"/>
              <a:pathLst>
                <a:path w="2552" h="1341" extrusionOk="0">
                  <a:moveTo>
                    <a:pt x="1189" y="1"/>
                  </a:moveTo>
                  <a:cubicBezTo>
                    <a:pt x="613" y="1"/>
                    <a:pt x="1" y="1033"/>
                    <a:pt x="1" y="1033"/>
                  </a:cubicBezTo>
                  <a:cubicBezTo>
                    <a:pt x="1" y="1033"/>
                    <a:pt x="586" y="1340"/>
                    <a:pt x="1238" y="1340"/>
                  </a:cubicBezTo>
                  <a:cubicBezTo>
                    <a:pt x="1705" y="1340"/>
                    <a:pt x="2207" y="1182"/>
                    <a:pt x="2552" y="640"/>
                  </a:cubicBezTo>
                  <a:lnTo>
                    <a:pt x="2552" y="640"/>
                  </a:lnTo>
                  <a:cubicBezTo>
                    <a:pt x="2552" y="640"/>
                    <a:pt x="2545" y="640"/>
                    <a:pt x="2533" y="640"/>
                  </a:cubicBezTo>
                  <a:cubicBezTo>
                    <a:pt x="2446" y="640"/>
                    <a:pt x="2069" y="610"/>
                    <a:pt x="1509" y="126"/>
                  </a:cubicBezTo>
                  <a:cubicBezTo>
                    <a:pt x="1407" y="38"/>
                    <a:pt x="1299" y="1"/>
                    <a:pt x="1189" y="1"/>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6" name="Google Shape;1226;p28"/>
            <p:cNvSpPr/>
            <p:nvPr/>
          </p:nvSpPr>
          <p:spPr>
            <a:xfrm>
              <a:off x="7851736" y="58766"/>
              <a:ext cx="55052" cy="56720"/>
            </a:xfrm>
            <a:custGeom>
              <a:avLst/>
              <a:gdLst/>
              <a:ahLst/>
              <a:cxnLst/>
              <a:rect l="l" t="t" r="r" b="b"/>
              <a:pathLst>
                <a:path w="1188" h="1224" extrusionOk="0">
                  <a:moveTo>
                    <a:pt x="586" y="1"/>
                  </a:moveTo>
                  <a:cubicBezTo>
                    <a:pt x="586" y="1"/>
                    <a:pt x="1" y="627"/>
                    <a:pt x="145" y="811"/>
                  </a:cubicBezTo>
                  <a:cubicBezTo>
                    <a:pt x="241" y="948"/>
                    <a:pt x="225" y="1188"/>
                    <a:pt x="225" y="1188"/>
                  </a:cubicBezTo>
                  <a:cubicBezTo>
                    <a:pt x="225" y="1188"/>
                    <a:pt x="243" y="1224"/>
                    <a:pt x="288" y="1224"/>
                  </a:cubicBezTo>
                  <a:cubicBezTo>
                    <a:pt x="296" y="1224"/>
                    <a:pt x="304" y="1223"/>
                    <a:pt x="313" y="1220"/>
                  </a:cubicBezTo>
                  <a:cubicBezTo>
                    <a:pt x="378" y="1220"/>
                    <a:pt x="867" y="819"/>
                    <a:pt x="1027" y="490"/>
                  </a:cubicBezTo>
                  <a:cubicBezTo>
                    <a:pt x="1188" y="161"/>
                    <a:pt x="586" y="1"/>
                    <a:pt x="586" y="1"/>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7" name="Google Shape;1227;p28"/>
            <p:cNvSpPr/>
            <p:nvPr/>
          </p:nvSpPr>
          <p:spPr>
            <a:xfrm>
              <a:off x="7809751" y="24798"/>
              <a:ext cx="40918" cy="80122"/>
            </a:xfrm>
            <a:custGeom>
              <a:avLst/>
              <a:gdLst/>
              <a:ahLst/>
              <a:cxnLst/>
              <a:rect l="l" t="t" r="r" b="b"/>
              <a:pathLst>
                <a:path w="883" h="1729" extrusionOk="0">
                  <a:moveTo>
                    <a:pt x="603" y="1"/>
                  </a:moveTo>
                  <a:cubicBezTo>
                    <a:pt x="465" y="1"/>
                    <a:pt x="308" y="50"/>
                    <a:pt x="209" y="237"/>
                  </a:cubicBezTo>
                  <a:cubicBezTo>
                    <a:pt x="0" y="622"/>
                    <a:pt x="96" y="1223"/>
                    <a:pt x="281" y="1729"/>
                  </a:cubicBezTo>
                  <a:lnTo>
                    <a:pt x="883" y="60"/>
                  </a:lnTo>
                  <a:cubicBezTo>
                    <a:pt x="883" y="60"/>
                    <a:pt x="755" y="1"/>
                    <a:pt x="603" y="1"/>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8" name="Google Shape;1228;p28"/>
            <p:cNvSpPr/>
            <p:nvPr/>
          </p:nvSpPr>
          <p:spPr>
            <a:xfrm>
              <a:off x="7825738" y="208957"/>
              <a:ext cx="61354" cy="24977"/>
            </a:xfrm>
            <a:custGeom>
              <a:avLst/>
              <a:gdLst/>
              <a:ahLst/>
              <a:cxnLst/>
              <a:rect l="l" t="t" r="r" b="b"/>
              <a:pathLst>
                <a:path w="1324" h="539" extrusionOk="0">
                  <a:moveTo>
                    <a:pt x="666" y="1"/>
                  </a:moveTo>
                  <a:cubicBezTo>
                    <a:pt x="297" y="1"/>
                    <a:pt x="0" y="121"/>
                    <a:pt x="0" y="265"/>
                  </a:cubicBezTo>
                  <a:cubicBezTo>
                    <a:pt x="0" y="418"/>
                    <a:pt x="297" y="538"/>
                    <a:pt x="666" y="538"/>
                  </a:cubicBezTo>
                  <a:cubicBezTo>
                    <a:pt x="1035" y="538"/>
                    <a:pt x="1324" y="418"/>
                    <a:pt x="1324" y="265"/>
                  </a:cubicBezTo>
                  <a:cubicBezTo>
                    <a:pt x="1324" y="121"/>
                    <a:pt x="1035" y="1"/>
                    <a:pt x="666" y="1"/>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29" name="Google Shape;1229;p28"/>
            <p:cNvSpPr/>
            <p:nvPr/>
          </p:nvSpPr>
          <p:spPr>
            <a:xfrm>
              <a:off x="8262129" y="269200"/>
              <a:ext cx="29426" cy="128640"/>
            </a:xfrm>
            <a:custGeom>
              <a:avLst/>
              <a:gdLst/>
              <a:ahLst/>
              <a:cxnLst/>
              <a:rect l="l" t="t" r="r" b="b"/>
              <a:pathLst>
                <a:path w="635" h="2776" extrusionOk="0">
                  <a:moveTo>
                    <a:pt x="512" y="0"/>
                  </a:moveTo>
                  <a:cubicBezTo>
                    <a:pt x="396" y="0"/>
                    <a:pt x="1" y="1155"/>
                    <a:pt x="1" y="1155"/>
                  </a:cubicBezTo>
                  <a:lnTo>
                    <a:pt x="81" y="2776"/>
                  </a:lnTo>
                  <a:lnTo>
                    <a:pt x="634" y="2631"/>
                  </a:lnTo>
                  <a:lnTo>
                    <a:pt x="634" y="24"/>
                  </a:lnTo>
                  <a:lnTo>
                    <a:pt x="514" y="0"/>
                  </a:lnTo>
                  <a:cubicBezTo>
                    <a:pt x="513" y="0"/>
                    <a:pt x="512" y="0"/>
                    <a:pt x="512" y="0"/>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0" name="Google Shape;1230;p28"/>
            <p:cNvSpPr/>
            <p:nvPr/>
          </p:nvSpPr>
          <p:spPr>
            <a:xfrm>
              <a:off x="8291510" y="-69830"/>
              <a:ext cx="936068" cy="936439"/>
            </a:xfrm>
            <a:custGeom>
              <a:avLst/>
              <a:gdLst/>
              <a:ahLst/>
              <a:cxnLst/>
              <a:rect l="l" t="t" r="r" b="b"/>
              <a:pathLst>
                <a:path w="20200" h="20208" extrusionOk="0">
                  <a:moveTo>
                    <a:pt x="0" y="0"/>
                  </a:moveTo>
                  <a:lnTo>
                    <a:pt x="0" y="20207"/>
                  </a:lnTo>
                  <a:lnTo>
                    <a:pt x="20199" y="20207"/>
                  </a:lnTo>
                  <a:lnTo>
                    <a:pt x="20199" y="8"/>
                  </a:lnTo>
                  <a:lnTo>
                    <a:pt x="10958" y="8"/>
                  </a:lnTo>
                  <a:cubicBezTo>
                    <a:pt x="10998" y="490"/>
                    <a:pt x="11199" y="955"/>
                    <a:pt x="11560" y="1276"/>
                  </a:cubicBezTo>
                  <a:cubicBezTo>
                    <a:pt x="12001" y="1677"/>
                    <a:pt x="12282" y="2255"/>
                    <a:pt x="12282" y="2896"/>
                  </a:cubicBezTo>
                  <a:cubicBezTo>
                    <a:pt x="12282" y="4093"/>
                    <a:pt x="11311" y="5071"/>
                    <a:pt x="10111" y="5071"/>
                  </a:cubicBezTo>
                  <a:cubicBezTo>
                    <a:pt x="10097" y="5071"/>
                    <a:pt x="10082" y="5070"/>
                    <a:pt x="10068" y="5070"/>
                  </a:cubicBezTo>
                  <a:cubicBezTo>
                    <a:pt x="8912" y="5054"/>
                    <a:pt x="7950" y="4092"/>
                    <a:pt x="7918" y="2936"/>
                  </a:cubicBezTo>
                  <a:cubicBezTo>
                    <a:pt x="7902" y="2295"/>
                    <a:pt x="8166" y="1717"/>
                    <a:pt x="8592" y="1316"/>
                  </a:cubicBezTo>
                  <a:cubicBezTo>
                    <a:pt x="8961" y="955"/>
                    <a:pt x="9201" y="498"/>
                    <a:pt x="9241" y="0"/>
                  </a:cubicBezTo>
                  <a:close/>
                </a:path>
              </a:pathLst>
            </a:custGeom>
            <a:solidFill>
              <a:schemeClr val="accent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1" name="Google Shape;1231;p28"/>
            <p:cNvSpPr/>
            <p:nvPr/>
          </p:nvSpPr>
          <p:spPr>
            <a:xfrm>
              <a:off x="9225647" y="297421"/>
              <a:ext cx="235361" cy="201903"/>
            </a:xfrm>
            <a:custGeom>
              <a:avLst/>
              <a:gdLst/>
              <a:ahLst/>
              <a:cxnLst/>
              <a:rect l="l" t="t" r="r" b="b"/>
              <a:pathLst>
                <a:path w="5079" h="4357" extrusionOk="0">
                  <a:moveTo>
                    <a:pt x="2900" y="1"/>
                  </a:moveTo>
                  <a:cubicBezTo>
                    <a:pt x="2270" y="1"/>
                    <a:pt x="1704" y="264"/>
                    <a:pt x="1308" y="675"/>
                  </a:cubicBezTo>
                  <a:cubicBezTo>
                    <a:pt x="972" y="1028"/>
                    <a:pt x="522" y="1268"/>
                    <a:pt x="41" y="1316"/>
                  </a:cubicBezTo>
                  <a:lnTo>
                    <a:pt x="1" y="1316"/>
                  </a:lnTo>
                  <a:lnTo>
                    <a:pt x="1" y="3033"/>
                  </a:lnTo>
                  <a:cubicBezTo>
                    <a:pt x="17" y="3041"/>
                    <a:pt x="25" y="3041"/>
                    <a:pt x="41" y="3041"/>
                  </a:cubicBezTo>
                  <a:cubicBezTo>
                    <a:pt x="506" y="3097"/>
                    <a:pt x="947" y="3298"/>
                    <a:pt x="1260" y="3635"/>
                  </a:cubicBezTo>
                  <a:cubicBezTo>
                    <a:pt x="1661" y="4076"/>
                    <a:pt x="2239" y="4357"/>
                    <a:pt x="2881" y="4357"/>
                  </a:cubicBezTo>
                  <a:cubicBezTo>
                    <a:pt x="4100" y="4357"/>
                    <a:pt x="5079" y="3362"/>
                    <a:pt x="5055" y="2143"/>
                  </a:cubicBezTo>
                  <a:cubicBezTo>
                    <a:pt x="5047" y="988"/>
                    <a:pt x="4084" y="17"/>
                    <a:pt x="2929" y="1"/>
                  </a:cubicBezTo>
                  <a:cubicBezTo>
                    <a:pt x="2919" y="1"/>
                    <a:pt x="2910" y="1"/>
                    <a:pt x="2900" y="1"/>
                  </a:cubicBezTo>
                  <a:close/>
                </a:path>
              </a:pathLst>
            </a:custGeom>
            <a:solidFill>
              <a:srgbClr val="C9D1E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2" name="Google Shape;1232;p28"/>
            <p:cNvSpPr/>
            <p:nvPr/>
          </p:nvSpPr>
          <p:spPr>
            <a:xfrm>
              <a:off x="8424971" y="120121"/>
              <a:ext cx="1036023" cy="746491"/>
            </a:xfrm>
            <a:custGeom>
              <a:avLst/>
              <a:gdLst/>
              <a:ahLst/>
              <a:cxnLst/>
              <a:rect l="l" t="t" r="r" b="b"/>
              <a:pathLst>
                <a:path w="22357" h="16109" extrusionOk="0">
                  <a:moveTo>
                    <a:pt x="17287" y="1"/>
                  </a:moveTo>
                  <a:lnTo>
                    <a:pt x="0" y="15867"/>
                  </a:lnTo>
                  <a:lnTo>
                    <a:pt x="441" y="16108"/>
                  </a:lnTo>
                  <a:lnTo>
                    <a:pt x="17319" y="16108"/>
                  </a:lnTo>
                  <a:lnTo>
                    <a:pt x="17319" y="6867"/>
                  </a:lnTo>
                  <a:cubicBezTo>
                    <a:pt x="17784" y="6923"/>
                    <a:pt x="18225" y="7124"/>
                    <a:pt x="18538" y="7461"/>
                  </a:cubicBezTo>
                  <a:cubicBezTo>
                    <a:pt x="18939" y="7902"/>
                    <a:pt x="19517" y="8183"/>
                    <a:pt x="20159" y="8183"/>
                  </a:cubicBezTo>
                  <a:cubicBezTo>
                    <a:pt x="21378" y="8183"/>
                    <a:pt x="22357" y="7188"/>
                    <a:pt x="22333" y="5969"/>
                  </a:cubicBezTo>
                  <a:cubicBezTo>
                    <a:pt x="22325" y="4814"/>
                    <a:pt x="21362" y="3843"/>
                    <a:pt x="20215" y="3819"/>
                  </a:cubicBezTo>
                  <a:cubicBezTo>
                    <a:pt x="20205" y="3819"/>
                    <a:pt x="20196" y="3819"/>
                    <a:pt x="20186" y="3819"/>
                  </a:cubicBezTo>
                  <a:cubicBezTo>
                    <a:pt x="19556" y="3819"/>
                    <a:pt x="18982" y="4082"/>
                    <a:pt x="18586" y="4493"/>
                  </a:cubicBezTo>
                  <a:cubicBezTo>
                    <a:pt x="18250" y="4846"/>
                    <a:pt x="17808" y="5086"/>
                    <a:pt x="17327" y="5134"/>
                  </a:cubicBezTo>
                  <a:lnTo>
                    <a:pt x="17327" y="1"/>
                  </a:lnTo>
                  <a:close/>
                </a:path>
              </a:pathLst>
            </a:custGeom>
            <a:solidFill>
              <a:schemeClr val="accent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3" name="Google Shape;1233;p28"/>
            <p:cNvSpPr/>
            <p:nvPr/>
          </p:nvSpPr>
          <p:spPr>
            <a:xfrm>
              <a:off x="10279899" y="-361638"/>
              <a:ext cx="351721" cy="396670"/>
            </a:xfrm>
            <a:custGeom>
              <a:avLst/>
              <a:gdLst/>
              <a:ahLst/>
              <a:cxnLst/>
              <a:rect l="l" t="t" r="r" b="b"/>
              <a:pathLst>
                <a:path w="7590" h="8560" extrusionOk="0">
                  <a:moveTo>
                    <a:pt x="7589" y="0"/>
                  </a:moveTo>
                  <a:lnTo>
                    <a:pt x="1" y="7733"/>
                  </a:lnTo>
                  <a:lnTo>
                    <a:pt x="562" y="8560"/>
                  </a:lnTo>
                  <a:lnTo>
                    <a:pt x="7509" y="4364"/>
                  </a:lnTo>
                  <a:lnTo>
                    <a:pt x="7589" y="0"/>
                  </a:lnTo>
                  <a:close/>
                </a:path>
              </a:pathLst>
            </a:custGeom>
            <a:solidFill>
              <a:srgbClr val="91A1C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4" name="Google Shape;1234;p28"/>
            <p:cNvSpPr/>
            <p:nvPr/>
          </p:nvSpPr>
          <p:spPr>
            <a:xfrm>
              <a:off x="9494794" y="-69830"/>
              <a:ext cx="936439" cy="936439"/>
            </a:xfrm>
            <a:custGeom>
              <a:avLst/>
              <a:gdLst/>
              <a:ahLst/>
              <a:cxnLst/>
              <a:rect l="l" t="t" r="r" b="b"/>
              <a:pathLst>
                <a:path w="20208" h="20208" extrusionOk="0">
                  <a:moveTo>
                    <a:pt x="9" y="0"/>
                  </a:moveTo>
                  <a:lnTo>
                    <a:pt x="9" y="9241"/>
                  </a:lnTo>
                  <a:cubicBezTo>
                    <a:pt x="506" y="9201"/>
                    <a:pt x="963" y="8953"/>
                    <a:pt x="1316" y="8592"/>
                  </a:cubicBezTo>
                  <a:cubicBezTo>
                    <a:pt x="1711" y="8181"/>
                    <a:pt x="2278" y="7918"/>
                    <a:pt x="2908" y="7918"/>
                  </a:cubicBezTo>
                  <a:cubicBezTo>
                    <a:pt x="2918" y="7918"/>
                    <a:pt x="2927" y="7918"/>
                    <a:pt x="2937" y="7918"/>
                  </a:cubicBezTo>
                  <a:cubicBezTo>
                    <a:pt x="4084" y="7942"/>
                    <a:pt x="5046" y="8913"/>
                    <a:pt x="5062" y="10068"/>
                  </a:cubicBezTo>
                  <a:cubicBezTo>
                    <a:pt x="5086" y="11287"/>
                    <a:pt x="4100" y="12282"/>
                    <a:pt x="2888" y="12282"/>
                  </a:cubicBezTo>
                  <a:cubicBezTo>
                    <a:pt x="2239" y="12282"/>
                    <a:pt x="1669" y="12001"/>
                    <a:pt x="1268" y="11560"/>
                  </a:cubicBezTo>
                  <a:cubicBezTo>
                    <a:pt x="947" y="11199"/>
                    <a:pt x="482" y="10998"/>
                    <a:pt x="1" y="10958"/>
                  </a:cubicBezTo>
                  <a:lnTo>
                    <a:pt x="1" y="20207"/>
                  </a:lnTo>
                  <a:lnTo>
                    <a:pt x="20207" y="20207"/>
                  </a:lnTo>
                  <a:lnTo>
                    <a:pt x="20207" y="0"/>
                  </a:lnTo>
                  <a:close/>
                </a:path>
              </a:pathLst>
            </a:custGeom>
            <a:solidFill>
              <a:schemeClr val="dk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5" name="Google Shape;1235;p28"/>
            <p:cNvSpPr/>
            <p:nvPr/>
          </p:nvSpPr>
          <p:spPr>
            <a:xfrm>
              <a:off x="9861350" y="-304407"/>
              <a:ext cx="202969" cy="234619"/>
            </a:xfrm>
            <a:custGeom>
              <a:avLst/>
              <a:gdLst/>
              <a:ahLst/>
              <a:cxnLst/>
              <a:rect l="l" t="t" r="r" b="b"/>
              <a:pathLst>
                <a:path w="4380" h="5063" extrusionOk="0">
                  <a:moveTo>
                    <a:pt x="2217" y="0"/>
                  </a:moveTo>
                  <a:cubicBezTo>
                    <a:pt x="2203" y="0"/>
                    <a:pt x="2188" y="0"/>
                    <a:pt x="2174" y="1"/>
                  </a:cubicBezTo>
                  <a:cubicBezTo>
                    <a:pt x="1019" y="17"/>
                    <a:pt x="56" y="979"/>
                    <a:pt x="24" y="2135"/>
                  </a:cubicBezTo>
                  <a:cubicBezTo>
                    <a:pt x="0" y="2776"/>
                    <a:pt x="273" y="3354"/>
                    <a:pt x="698" y="3755"/>
                  </a:cubicBezTo>
                  <a:cubicBezTo>
                    <a:pt x="1067" y="4108"/>
                    <a:pt x="1308" y="4557"/>
                    <a:pt x="1348" y="5062"/>
                  </a:cubicBezTo>
                  <a:lnTo>
                    <a:pt x="3064" y="5062"/>
                  </a:lnTo>
                  <a:cubicBezTo>
                    <a:pt x="3096" y="4581"/>
                    <a:pt x="3297" y="4116"/>
                    <a:pt x="3658" y="3795"/>
                  </a:cubicBezTo>
                  <a:cubicBezTo>
                    <a:pt x="4099" y="3394"/>
                    <a:pt x="4380" y="2816"/>
                    <a:pt x="4380" y="2175"/>
                  </a:cubicBezTo>
                  <a:cubicBezTo>
                    <a:pt x="4380" y="978"/>
                    <a:pt x="3409" y="0"/>
                    <a:pt x="2217"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6" name="Google Shape;1236;p28"/>
            <p:cNvSpPr/>
            <p:nvPr/>
          </p:nvSpPr>
          <p:spPr>
            <a:xfrm>
              <a:off x="9494794" y="117897"/>
              <a:ext cx="936439" cy="747974"/>
            </a:xfrm>
            <a:custGeom>
              <a:avLst/>
              <a:gdLst/>
              <a:ahLst/>
              <a:cxnLst/>
              <a:rect l="l" t="t" r="r" b="b"/>
              <a:pathLst>
                <a:path w="20208" h="16141" extrusionOk="0">
                  <a:moveTo>
                    <a:pt x="9" y="0"/>
                  </a:moveTo>
                  <a:lnTo>
                    <a:pt x="9" y="5182"/>
                  </a:lnTo>
                  <a:cubicBezTo>
                    <a:pt x="506" y="5142"/>
                    <a:pt x="963" y="4894"/>
                    <a:pt x="1316" y="4533"/>
                  </a:cubicBezTo>
                  <a:cubicBezTo>
                    <a:pt x="1711" y="4114"/>
                    <a:pt x="2277" y="3859"/>
                    <a:pt x="2907" y="3859"/>
                  </a:cubicBezTo>
                  <a:cubicBezTo>
                    <a:pt x="2917" y="3859"/>
                    <a:pt x="2927" y="3859"/>
                    <a:pt x="2937" y="3859"/>
                  </a:cubicBezTo>
                  <a:cubicBezTo>
                    <a:pt x="4084" y="3875"/>
                    <a:pt x="5046" y="4854"/>
                    <a:pt x="5062" y="6009"/>
                  </a:cubicBezTo>
                  <a:cubicBezTo>
                    <a:pt x="5086" y="7228"/>
                    <a:pt x="4100" y="8223"/>
                    <a:pt x="2888" y="8223"/>
                  </a:cubicBezTo>
                  <a:cubicBezTo>
                    <a:pt x="2239" y="8223"/>
                    <a:pt x="1669" y="7942"/>
                    <a:pt x="1268" y="7501"/>
                  </a:cubicBezTo>
                  <a:cubicBezTo>
                    <a:pt x="947" y="7140"/>
                    <a:pt x="482" y="6939"/>
                    <a:pt x="1" y="6899"/>
                  </a:cubicBezTo>
                  <a:lnTo>
                    <a:pt x="1" y="16140"/>
                  </a:lnTo>
                  <a:lnTo>
                    <a:pt x="20207" y="16140"/>
                  </a:lnTo>
                  <a:lnTo>
                    <a:pt x="20207" y="7076"/>
                  </a:lnTo>
                  <a:lnTo>
                    <a:pt x="12867" y="0"/>
                  </a:lnTo>
                  <a:close/>
                </a:path>
              </a:pathLst>
            </a:custGeom>
            <a:solidFill>
              <a:schemeClr val="dk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7" name="Google Shape;1237;p28"/>
            <p:cNvSpPr/>
            <p:nvPr/>
          </p:nvSpPr>
          <p:spPr>
            <a:xfrm>
              <a:off x="10546081" y="-554091"/>
              <a:ext cx="231561" cy="256724"/>
            </a:xfrm>
            <a:custGeom>
              <a:avLst/>
              <a:gdLst/>
              <a:ahLst/>
              <a:cxnLst/>
              <a:rect l="l" t="t" r="r" b="b"/>
              <a:pathLst>
                <a:path w="4997" h="5540" extrusionOk="0">
                  <a:moveTo>
                    <a:pt x="1158" y="1"/>
                  </a:moveTo>
                  <a:cubicBezTo>
                    <a:pt x="50" y="1"/>
                    <a:pt x="297" y="624"/>
                    <a:pt x="297" y="624"/>
                  </a:cubicBezTo>
                  <a:cubicBezTo>
                    <a:pt x="297" y="624"/>
                    <a:pt x="297" y="624"/>
                    <a:pt x="297" y="624"/>
                  </a:cubicBezTo>
                  <a:cubicBezTo>
                    <a:pt x="288" y="624"/>
                    <a:pt x="81" y="632"/>
                    <a:pt x="128" y="1346"/>
                  </a:cubicBezTo>
                  <a:cubicBezTo>
                    <a:pt x="153" y="1683"/>
                    <a:pt x="0" y="4153"/>
                    <a:pt x="177" y="4755"/>
                  </a:cubicBezTo>
                  <a:cubicBezTo>
                    <a:pt x="344" y="5297"/>
                    <a:pt x="1284" y="5540"/>
                    <a:pt x="2287" y="5540"/>
                  </a:cubicBezTo>
                  <a:cubicBezTo>
                    <a:pt x="3588" y="5540"/>
                    <a:pt x="4996" y="5131"/>
                    <a:pt x="4974" y="4434"/>
                  </a:cubicBezTo>
                  <a:cubicBezTo>
                    <a:pt x="4941" y="3199"/>
                    <a:pt x="2920" y="135"/>
                    <a:pt x="1460" y="14"/>
                  </a:cubicBezTo>
                  <a:cubicBezTo>
                    <a:pt x="1349" y="5"/>
                    <a:pt x="1249" y="1"/>
                    <a:pt x="1158" y="1"/>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8" name="Google Shape;1238;p28"/>
            <p:cNvSpPr/>
            <p:nvPr/>
          </p:nvSpPr>
          <p:spPr>
            <a:xfrm>
              <a:off x="10464660" y="815279"/>
              <a:ext cx="107694" cy="50603"/>
            </a:xfrm>
            <a:custGeom>
              <a:avLst/>
              <a:gdLst/>
              <a:ahLst/>
              <a:cxnLst/>
              <a:rect l="l" t="t" r="r" b="b"/>
              <a:pathLst>
                <a:path w="2324" h="1092" extrusionOk="0">
                  <a:moveTo>
                    <a:pt x="1163" y="0"/>
                  </a:moveTo>
                  <a:lnTo>
                    <a:pt x="835" y="489"/>
                  </a:lnTo>
                  <a:cubicBezTo>
                    <a:pt x="835" y="489"/>
                    <a:pt x="843" y="634"/>
                    <a:pt x="650" y="706"/>
                  </a:cubicBezTo>
                  <a:lnTo>
                    <a:pt x="105" y="907"/>
                  </a:lnTo>
                  <a:cubicBezTo>
                    <a:pt x="40" y="923"/>
                    <a:pt x="0" y="987"/>
                    <a:pt x="0" y="1051"/>
                  </a:cubicBezTo>
                  <a:lnTo>
                    <a:pt x="0" y="1091"/>
                  </a:lnTo>
                  <a:lnTo>
                    <a:pt x="1990" y="1091"/>
                  </a:lnTo>
                  <a:cubicBezTo>
                    <a:pt x="1999" y="1091"/>
                    <a:pt x="2010" y="1091"/>
                    <a:pt x="2020" y="1091"/>
                  </a:cubicBezTo>
                  <a:cubicBezTo>
                    <a:pt x="2154" y="1091"/>
                    <a:pt x="2324" y="1070"/>
                    <a:pt x="2287" y="489"/>
                  </a:cubicBezTo>
                  <a:lnTo>
                    <a:pt x="1163" y="0"/>
                  </a:ln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39" name="Google Shape;1239;p28"/>
            <p:cNvSpPr/>
            <p:nvPr/>
          </p:nvSpPr>
          <p:spPr>
            <a:xfrm>
              <a:off x="10925612" y="785899"/>
              <a:ext cx="94812" cy="79983"/>
            </a:xfrm>
            <a:custGeom>
              <a:avLst/>
              <a:gdLst/>
              <a:ahLst/>
              <a:cxnLst/>
              <a:rect l="l" t="t" r="r" b="b"/>
              <a:pathLst>
                <a:path w="2046" h="1726" extrusionOk="0">
                  <a:moveTo>
                    <a:pt x="1685" y="0"/>
                  </a:moveTo>
                  <a:lnTo>
                    <a:pt x="474" y="185"/>
                  </a:lnTo>
                  <a:lnTo>
                    <a:pt x="449" y="779"/>
                  </a:lnTo>
                  <a:cubicBezTo>
                    <a:pt x="449" y="779"/>
                    <a:pt x="538" y="883"/>
                    <a:pt x="409" y="1043"/>
                  </a:cubicBezTo>
                  <a:lnTo>
                    <a:pt x="48" y="1509"/>
                  </a:lnTo>
                  <a:cubicBezTo>
                    <a:pt x="8" y="1557"/>
                    <a:pt x="0" y="1629"/>
                    <a:pt x="40" y="1685"/>
                  </a:cubicBezTo>
                  <a:lnTo>
                    <a:pt x="64" y="1725"/>
                  </a:lnTo>
                  <a:lnTo>
                    <a:pt x="1749" y="674"/>
                  </a:lnTo>
                  <a:cubicBezTo>
                    <a:pt x="1877" y="594"/>
                    <a:pt x="2046" y="514"/>
                    <a:pt x="1685" y="0"/>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0" name="Google Shape;1240;p28"/>
            <p:cNvSpPr/>
            <p:nvPr/>
          </p:nvSpPr>
          <p:spPr>
            <a:xfrm>
              <a:off x="10559056" y="-363120"/>
              <a:ext cx="268077" cy="407097"/>
            </a:xfrm>
            <a:custGeom>
              <a:avLst/>
              <a:gdLst/>
              <a:ahLst/>
              <a:cxnLst/>
              <a:rect l="l" t="t" r="r" b="b"/>
              <a:pathLst>
                <a:path w="5785" h="8785" extrusionOk="0">
                  <a:moveTo>
                    <a:pt x="1605" y="0"/>
                  </a:moveTo>
                  <a:lnTo>
                    <a:pt x="843" y="754"/>
                  </a:lnTo>
                  <a:lnTo>
                    <a:pt x="1" y="7332"/>
                  </a:lnTo>
                  <a:lnTo>
                    <a:pt x="1044" y="8784"/>
                  </a:lnTo>
                  <a:lnTo>
                    <a:pt x="5785" y="6450"/>
                  </a:lnTo>
                  <a:lnTo>
                    <a:pt x="4613" y="1565"/>
                  </a:lnTo>
                  <a:lnTo>
                    <a:pt x="1605" y="0"/>
                  </a:lnTo>
                  <a:close/>
                </a:path>
              </a:pathLst>
            </a:custGeom>
            <a:solidFill>
              <a:srgbClr val="91A1C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1" name="Google Shape;1241;p28"/>
            <p:cNvSpPr/>
            <p:nvPr/>
          </p:nvSpPr>
          <p:spPr>
            <a:xfrm>
              <a:off x="10646038" y="-52359"/>
              <a:ext cx="361776" cy="867670"/>
            </a:xfrm>
            <a:custGeom>
              <a:avLst/>
              <a:gdLst/>
              <a:ahLst/>
              <a:cxnLst/>
              <a:rect l="l" t="t" r="r" b="b"/>
              <a:pathLst>
                <a:path w="7807" h="18724" extrusionOk="0">
                  <a:moveTo>
                    <a:pt x="3851" y="0"/>
                  </a:moveTo>
                  <a:lnTo>
                    <a:pt x="1" y="626"/>
                  </a:lnTo>
                  <a:lnTo>
                    <a:pt x="209" y="8937"/>
                  </a:lnTo>
                  <a:lnTo>
                    <a:pt x="6426" y="18723"/>
                  </a:lnTo>
                  <a:lnTo>
                    <a:pt x="7806" y="17969"/>
                  </a:lnTo>
                  <a:lnTo>
                    <a:pt x="3739" y="8937"/>
                  </a:lnTo>
                  <a:lnTo>
                    <a:pt x="3851" y="0"/>
                  </a:lnTo>
                  <a:close/>
                </a:path>
              </a:pathLst>
            </a:custGeom>
            <a:solidFill>
              <a:srgbClr val="4B463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2" name="Google Shape;1242;p28"/>
            <p:cNvSpPr/>
            <p:nvPr/>
          </p:nvSpPr>
          <p:spPr>
            <a:xfrm>
              <a:off x="10503308" y="-23350"/>
              <a:ext cx="246112" cy="861322"/>
            </a:xfrm>
            <a:custGeom>
              <a:avLst/>
              <a:gdLst/>
              <a:ahLst/>
              <a:cxnLst/>
              <a:rect l="l" t="t" r="r" b="b"/>
              <a:pathLst>
                <a:path w="5311" h="18587" extrusionOk="0">
                  <a:moveTo>
                    <a:pt x="1781" y="0"/>
                  </a:moveTo>
                  <a:lnTo>
                    <a:pt x="1003" y="7412"/>
                  </a:lnTo>
                  <a:lnTo>
                    <a:pt x="1" y="18586"/>
                  </a:lnTo>
                  <a:lnTo>
                    <a:pt x="1453" y="18586"/>
                  </a:lnTo>
                  <a:lnTo>
                    <a:pt x="4292" y="8672"/>
                  </a:lnTo>
                  <a:lnTo>
                    <a:pt x="5311" y="112"/>
                  </a:lnTo>
                  <a:lnTo>
                    <a:pt x="1781" y="0"/>
                  </a:lnTo>
                  <a:close/>
                </a:path>
              </a:pathLst>
            </a:custGeom>
            <a:solidFill>
              <a:srgbClr val="4B4632"/>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3" name="Google Shape;1243;p28"/>
            <p:cNvSpPr/>
            <p:nvPr/>
          </p:nvSpPr>
          <p:spPr>
            <a:xfrm>
              <a:off x="10559427" y="-513682"/>
              <a:ext cx="123867" cy="132393"/>
            </a:xfrm>
            <a:custGeom>
              <a:avLst/>
              <a:gdLst/>
              <a:ahLst/>
              <a:cxnLst/>
              <a:rect l="l" t="t" r="r" b="b"/>
              <a:pathLst>
                <a:path w="2673" h="2857" extrusionOk="0">
                  <a:moveTo>
                    <a:pt x="129" y="1"/>
                  </a:moveTo>
                  <a:cubicBezTo>
                    <a:pt x="129" y="1"/>
                    <a:pt x="242" y="690"/>
                    <a:pt x="113" y="1452"/>
                  </a:cubicBezTo>
                  <a:cubicBezTo>
                    <a:pt x="1" y="2126"/>
                    <a:pt x="514" y="2848"/>
                    <a:pt x="907" y="2856"/>
                  </a:cubicBezTo>
                  <a:cubicBezTo>
                    <a:pt x="918" y="2857"/>
                    <a:pt x="929" y="2857"/>
                    <a:pt x="939" y="2857"/>
                  </a:cubicBezTo>
                  <a:cubicBezTo>
                    <a:pt x="1467" y="2857"/>
                    <a:pt x="2210" y="2473"/>
                    <a:pt x="2359" y="1789"/>
                  </a:cubicBezTo>
                  <a:cubicBezTo>
                    <a:pt x="2359" y="1789"/>
                    <a:pt x="2672" y="1749"/>
                    <a:pt x="2672" y="1268"/>
                  </a:cubicBezTo>
                  <a:cubicBezTo>
                    <a:pt x="2672" y="1080"/>
                    <a:pt x="2565" y="965"/>
                    <a:pt x="2440" y="965"/>
                  </a:cubicBezTo>
                  <a:cubicBezTo>
                    <a:pt x="2362" y="965"/>
                    <a:pt x="2277" y="1009"/>
                    <a:pt x="2207" y="1108"/>
                  </a:cubicBezTo>
                  <a:cubicBezTo>
                    <a:pt x="2207" y="1108"/>
                    <a:pt x="2060" y="316"/>
                    <a:pt x="1669" y="316"/>
                  </a:cubicBezTo>
                  <a:cubicBezTo>
                    <a:pt x="1651" y="316"/>
                    <a:pt x="1632" y="318"/>
                    <a:pt x="1613" y="321"/>
                  </a:cubicBezTo>
                  <a:cubicBezTo>
                    <a:pt x="1421" y="355"/>
                    <a:pt x="1254" y="369"/>
                    <a:pt x="1108" y="369"/>
                  </a:cubicBezTo>
                  <a:cubicBezTo>
                    <a:pt x="455" y="369"/>
                    <a:pt x="228" y="86"/>
                    <a:pt x="129" y="1"/>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4" name="Google Shape;1244;p28"/>
            <p:cNvSpPr/>
            <p:nvPr/>
          </p:nvSpPr>
          <p:spPr>
            <a:xfrm>
              <a:off x="10624860" y="-431519"/>
              <a:ext cx="62883" cy="72522"/>
            </a:xfrm>
            <a:custGeom>
              <a:avLst/>
              <a:gdLst/>
              <a:ahLst/>
              <a:cxnLst/>
              <a:rect l="l" t="t" r="r" b="b"/>
              <a:pathLst>
                <a:path w="1357" h="1565" extrusionOk="0">
                  <a:moveTo>
                    <a:pt x="947" y="0"/>
                  </a:moveTo>
                  <a:lnTo>
                    <a:pt x="1" y="578"/>
                  </a:lnTo>
                  <a:lnTo>
                    <a:pt x="153" y="1565"/>
                  </a:lnTo>
                  <a:lnTo>
                    <a:pt x="1356" y="1476"/>
                  </a:lnTo>
                  <a:lnTo>
                    <a:pt x="947" y="0"/>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5" name="Google Shape;1245;p28"/>
            <p:cNvSpPr/>
            <p:nvPr/>
          </p:nvSpPr>
          <p:spPr>
            <a:xfrm>
              <a:off x="10560539" y="-531106"/>
              <a:ext cx="118260" cy="68769"/>
            </a:xfrm>
            <a:custGeom>
              <a:avLst/>
              <a:gdLst/>
              <a:ahLst/>
              <a:cxnLst/>
              <a:rect l="l" t="t" r="r" b="b"/>
              <a:pathLst>
                <a:path w="2552" h="1484" extrusionOk="0">
                  <a:moveTo>
                    <a:pt x="825" y="1"/>
                  </a:moveTo>
                  <a:cubicBezTo>
                    <a:pt x="369" y="1"/>
                    <a:pt x="0" y="137"/>
                    <a:pt x="105" y="377"/>
                  </a:cubicBezTo>
                  <a:cubicBezTo>
                    <a:pt x="306" y="842"/>
                    <a:pt x="1228" y="938"/>
                    <a:pt x="1653" y="978"/>
                  </a:cubicBezTo>
                  <a:cubicBezTo>
                    <a:pt x="2071" y="1010"/>
                    <a:pt x="2183" y="1484"/>
                    <a:pt x="2183" y="1484"/>
                  </a:cubicBezTo>
                  <a:cubicBezTo>
                    <a:pt x="2183" y="1484"/>
                    <a:pt x="2552" y="882"/>
                    <a:pt x="1990" y="360"/>
                  </a:cubicBezTo>
                  <a:cubicBezTo>
                    <a:pt x="1723" y="113"/>
                    <a:pt x="1239" y="1"/>
                    <a:pt x="825" y="1"/>
                  </a:cubicBezTo>
                  <a:close/>
                </a:path>
              </a:pathLst>
            </a:custGeom>
            <a:solidFill>
              <a:srgbClr val="182746"/>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6" name="Google Shape;1246;p28"/>
            <p:cNvSpPr/>
            <p:nvPr/>
          </p:nvSpPr>
          <p:spPr>
            <a:xfrm>
              <a:off x="10631580" y="-363120"/>
              <a:ext cx="56164" cy="58388"/>
            </a:xfrm>
            <a:custGeom>
              <a:avLst/>
              <a:gdLst/>
              <a:ahLst/>
              <a:cxnLst/>
              <a:rect l="l" t="t" r="r" b="b"/>
              <a:pathLst>
                <a:path w="1212" h="1260" extrusionOk="0">
                  <a:moveTo>
                    <a:pt x="1211" y="0"/>
                  </a:moveTo>
                  <a:lnTo>
                    <a:pt x="0" y="24"/>
                  </a:lnTo>
                  <a:cubicBezTo>
                    <a:pt x="0" y="24"/>
                    <a:pt x="128" y="1091"/>
                    <a:pt x="289" y="1212"/>
                  </a:cubicBezTo>
                  <a:cubicBezTo>
                    <a:pt x="331" y="1245"/>
                    <a:pt x="374" y="1260"/>
                    <a:pt x="417" y="1260"/>
                  </a:cubicBezTo>
                  <a:cubicBezTo>
                    <a:pt x="813" y="1260"/>
                    <a:pt x="1211" y="0"/>
                    <a:pt x="1211" y="0"/>
                  </a:cubicBez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7" name="Google Shape;1247;p28"/>
            <p:cNvSpPr/>
            <p:nvPr/>
          </p:nvSpPr>
          <p:spPr>
            <a:xfrm>
              <a:off x="10554237" y="-193606"/>
              <a:ext cx="291849" cy="228642"/>
            </a:xfrm>
            <a:custGeom>
              <a:avLst/>
              <a:gdLst/>
              <a:ahLst/>
              <a:cxnLst/>
              <a:rect l="l" t="t" r="r" b="b"/>
              <a:pathLst>
                <a:path w="6298" h="4934" extrusionOk="0">
                  <a:moveTo>
                    <a:pt x="562" y="0"/>
                  </a:moveTo>
                  <a:lnTo>
                    <a:pt x="1" y="4436"/>
                  </a:lnTo>
                  <a:cubicBezTo>
                    <a:pt x="1" y="4717"/>
                    <a:pt x="225" y="4934"/>
                    <a:pt x="506" y="4934"/>
                  </a:cubicBezTo>
                  <a:lnTo>
                    <a:pt x="5816" y="4934"/>
                  </a:lnTo>
                  <a:cubicBezTo>
                    <a:pt x="6089" y="4934"/>
                    <a:pt x="6298" y="4693"/>
                    <a:pt x="6258" y="4428"/>
                  </a:cubicBezTo>
                  <a:lnTo>
                    <a:pt x="5471" y="1059"/>
                  </a:lnTo>
                  <a:cubicBezTo>
                    <a:pt x="5471" y="1059"/>
                    <a:pt x="4757" y="546"/>
                    <a:pt x="4565" y="514"/>
                  </a:cubicBezTo>
                  <a:lnTo>
                    <a:pt x="562" y="0"/>
                  </a:lnTo>
                  <a:close/>
                </a:path>
              </a:pathLst>
            </a:custGeom>
            <a:solidFill>
              <a:srgbClr val="91A1C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8" name="Google Shape;1248;p28"/>
            <p:cNvSpPr/>
            <p:nvPr/>
          </p:nvSpPr>
          <p:spPr>
            <a:xfrm>
              <a:off x="10654611" y="130919"/>
              <a:ext cx="289254" cy="684766"/>
            </a:xfrm>
            <a:custGeom>
              <a:avLst/>
              <a:gdLst/>
              <a:ahLst/>
              <a:cxnLst/>
              <a:rect l="l" t="t" r="r" b="b"/>
              <a:pathLst>
                <a:path w="6242" h="14777" fill="none" extrusionOk="0">
                  <a:moveTo>
                    <a:pt x="0" y="0"/>
                  </a:moveTo>
                  <a:lnTo>
                    <a:pt x="24" y="4292"/>
                  </a:lnTo>
                  <a:cubicBezTo>
                    <a:pt x="24" y="4749"/>
                    <a:pt x="137" y="5206"/>
                    <a:pt x="345" y="5615"/>
                  </a:cubicBezTo>
                  <a:lnTo>
                    <a:pt x="6241" y="14776"/>
                  </a:lnTo>
                </a:path>
              </a:pathLst>
            </a:custGeom>
            <a:noFill/>
            <a:ln w="600" cap="rnd" cmpd="sng">
              <a:solidFill>
                <a:srgbClr val="182746"/>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49" name="Google Shape;1249;p28"/>
            <p:cNvSpPr/>
            <p:nvPr/>
          </p:nvSpPr>
          <p:spPr>
            <a:xfrm>
              <a:off x="10445336" y="-363120"/>
              <a:ext cx="331238" cy="427533"/>
            </a:xfrm>
            <a:custGeom>
              <a:avLst/>
              <a:gdLst/>
              <a:ahLst/>
              <a:cxnLst/>
              <a:rect l="l" t="t" r="r" b="b"/>
              <a:pathLst>
                <a:path w="7148" h="9226" extrusionOk="0">
                  <a:moveTo>
                    <a:pt x="5214" y="0"/>
                  </a:moveTo>
                  <a:lnTo>
                    <a:pt x="4332" y="2399"/>
                  </a:lnTo>
                  <a:lnTo>
                    <a:pt x="3289" y="5222"/>
                  </a:lnTo>
                  <a:lnTo>
                    <a:pt x="8" y="8022"/>
                  </a:lnTo>
                  <a:lnTo>
                    <a:pt x="0" y="8022"/>
                  </a:lnTo>
                  <a:lnTo>
                    <a:pt x="0" y="9225"/>
                  </a:lnTo>
                  <a:lnTo>
                    <a:pt x="5479" y="6642"/>
                  </a:lnTo>
                  <a:lnTo>
                    <a:pt x="7148" y="1990"/>
                  </a:lnTo>
                  <a:cubicBezTo>
                    <a:pt x="7148" y="1990"/>
                    <a:pt x="7123" y="923"/>
                    <a:pt x="5656" y="209"/>
                  </a:cubicBezTo>
                  <a:lnTo>
                    <a:pt x="5214" y="0"/>
                  </a:lnTo>
                  <a:close/>
                </a:path>
              </a:pathLst>
            </a:custGeom>
            <a:solidFill>
              <a:srgbClr val="91A1C1"/>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50" name="Google Shape;1250;p28"/>
            <p:cNvSpPr/>
            <p:nvPr/>
          </p:nvSpPr>
          <p:spPr>
            <a:xfrm>
              <a:off x="10351264" y="8625"/>
              <a:ext cx="94487" cy="87768"/>
            </a:xfrm>
            <a:custGeom>
              <a:avLst/>
              <a:gdLst/>
              <a:ahLst/>
              <a:cxnLst/>
              <a:rect l="l" t="t" r="r" b="b"/>
              <a:pathLst>
                <a:path w="2039" h="1894" extrusionOk="0">
                  <a:moveTo>
                    <a:pt x="2038" y="0"/>
                  </a:moveTo>
                  <a:lnTo>
                    <a:pt x="1092" y="64"/>
                  </a:lnTo>
                  <a:lnTo>
                    <a:pt x="1" y="1685"/>
                  </a:lnTo>
                  <a:lnTo>
                    <a:pt x="450" y="1893"/>
                  </a:lnTo>
                  <a:lnTo>
                    <a:pt x="1356" y="1203"/>
                  </a:lnTo>
                  <a:lnTo>
                    <a:pt x="2038" y="1203"/>
                  </a:lnTo>
                  <a:lnTo>
                    <a:pt x="2038" y="0"/>
                  </a:lnTo>
                  <a:close/>
                </a:path>
              </a:pathLst>
            </a:custGeom>
            <a:solidFill>
              <a:srgbClr val="8B8259"/>
            </a:solidFill>
            <a:ln>
              <a:noFill/>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51" name="Google Shape;1251;p28"/>
            <p:cNvSpPr/>
            <p:nvPr/>
          </p:nvSpPr>
          <p:spPr>
            <a:xfrm>
              <a:off x="10445707" y="-214830"/>
              <a:ext cx="303712" cy="279245"/>
            </a:xfrm>
            <a:custGeom>
              <a:avLst/>
              <a:gdLst/>
              <a:ahLst/>
              <a:cxnLst/>
              <a:rect l="l" t="t" r="r" b="b"/>
              <a:pathLst>
                <a:path w="6554" h="6026" fill="none" extrusionOk="0">
                  <a:moveTo>
                    <a:pt x="0" y="6025"/>
                  </a:moveTo>
                  <a:lnTo>
                    <a:pt x="4492" y="3908"/>
                  </a:lnTo>
                  <a:cubicBezTo>
                    <a:pt x="5030" y="3659"/>
                    <a:pt x="5447" y="3194"/>
                    <a:pt x="5648" y="2624"/>
                  </a:cubicBezTo>
                  <a:lnTo>
                    <a:pt x="6554" y="1"/>
                  </a:lnTo>
                </a:path>
              </a:pathLst>
            </a:custGeom>
            <a:noFill/>
            <a:ln w="600" cap="rnd" cmpd="sng">
              <a:solidFill>
                <a:srgbClr val="182746"/>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sp>
          <p:nvSpPr>
            <p:cNvPr id="1252" name="Google Shape;1252;p28"/>
            <p:cNvSpPr/>
            <p:nvPr/>
          </p:nvSpPr>
          <p:spPr>
            <a:xfrm>
              <a:off x="10445707" y="-203291"/>
              <a:ext cx="181792" cy="211959"/>
            </a:xfrm>
            <a:custGeom>
              <a:avLst/>
              <a:gdLst/>
              <a:ahLst/>
              <a:cxnLst/>
              <a:rect l="l" t="t" r="r" b="b"/>
              <a:pathLst>
                <a:path w="3923" h="4574" fill="none" extrusionOk="0">
                  <a:moveTo>
                    <a:pt x="0" y="4573"/>
                  </a:moveTo>
                  <a:lnTo>
                    <a:pt x="3016" y="1990"/>
                  </a:lnTo>
                  <a:cubicBezTo>
                    <a:pt x="3185" y="1846"/>
                    <a:pt x="3321" y="1653"/>
                    <a:pt x="3385" y="1453"/>
                  </a:cubicBezTo>
                  <a:lnTo>
                    <a:pt x="3923" y="1"/>
                  </a:lnTo>
                </a:path>
              </a:pathLst>
            </a:custGeom>
            <a:noFill/>
            <a:ln w="600" cap="rnd" cmpd="sng">
              <a:solidFill>
                <a:srgbClr val="182746"/>
              </a:solidFill>
              <a:prstDash val="solid"/>
              <a:miter lim="8021"/>
              <a:headEnd type="none" w="sm" len="sm"/>
              <a:tailEnd type="none" w="sm" len="sm"/>
            </a:ln>
          </p:spPr>
          <p:txBody>
            <a:bodyPr spcFirstLastPara="1" wrap="square" lIns="121900" tIns="121900" rIns="121900" bIns="121900" anchor="ctr" anchorCtr="0">
              <a:noAutofit/>
            </a:bodyPr>
            <a:lstStyle/>
            <a:p>
              <a:endParaRPr sz="2400">
                <a:latin typeface="Verdana" panose="020B0604030504040204" pitchFamily="34" charset="0"/>
                <a:ea typeface="Verdana" panose="020B0604030504040204" pitchFamily="34" charset="0"/>
              </a:endParaRPr>
            </a:p>
          </p:txBody>
        </p:sp>
      </p:grpSp>
      <p:sp>
        <p:nvSpPr>
          <p:cNvPr id="1253" name="Google Shape;1253;p28"/>
          <p:cNvSpPr txBox="1">
            <a:spLocks noGrp="1"/>
          </p:cNvSpPr>
          <p:nvPr>
            <p:ph type="title" idx="4294967295"/>
          </p:nvPr>
        </p:nvSpPr>
        <p:spPr>
          <a:xfrm>
            <a:off x="508001" y="206782"/>
            <a:ext cx="11093450" cy="674688"/>
          </a:xfrm>
          <a:prstGeom prst="rect">
            <a:avLst/>
          </a:prstGeom>
        </p:spPr>
        <p:txBody>
          <a:bodyPr spcFirstLastPara="1" vert="horz" wrap="square" lIns="121900" tIns="121900" rIns="121900" bIns="121900" rtlCol="0" anchor="ctr" anchorCtr="0">
            <a:noAutofit/>
          </a:bodyPr>
          <a:lstStyle/>
          <a:p>
            <a:pPr algn="ctr">
              <a:spcBef>
                <a:spcPts val="0"/>
              </a:spcBef>
            </a:pPr>
            <a:r>
              <a:rPr lang="en-IN" sz="4000" b="1">
                <a:solidFill>
                  <a:schemeClr val="bg1"/>
                </a:solidFill>
                <a:latin typeface="Verdana" panose="020B0604030504040204" pitchFamily="34" charset="0"/>
                <a:ea typeface="Verdana" panose="020B0604030504040204" pitchFamily="34" charset="0"/>
              </a:rPr>
              <a:t>PARTNERSHIPS</a:t>
            </a:r>
          </a:p>
        </p:txBody>
      </p:sp>
      <p:grpSp>
        <p:nvGrpSpPr>
          <p:cNvPr id="2" name="Google Shape;1159;p28">
            <a:extLst>
              <a:ext uri="{FF2B5EF4-FFF2-40B4-BE49-F238E27FC236}">
                <a16:creationId xmlns:a16="http://schemas.microsoft.com/office/drawing/2014/main" id="{1C3E4AB8-E84C-4585-A0B5-88FA0B111729}"/>
              </a:ext>
            </a:extLst>
          </p:cNvPr>
          <p:cNvGrpSpPr/>
          <p:nvPr/>
        </p:nvGrpSpPr>
        <p:grpSpPr>
          <a:xfrm>
            <a:off x="9079021" y="3453977"/>
            <a:ext cx="2490371" cy="1299347"/>
            <a:chOff x="5345988" y="3562350"/>
            <a:chExt cx="1867778" cy="974509"/>
          </a:xfrm>
        </p:grpSpPr>
        <p:sp>
          <p:nvSpPr>
            <p:cNvPr id="4" name="Google Shape;1160;p28">
              <a:extLst>
                <a:ext uri="{FF2B5EF4-FFF2-40B4-BE49-F238E27FC236}">
                  <a16:creationId xmlns:a16="http://schemas.microsoft.com/office/drawing/2014/main" id="{5D1D4D56-2AA0-1CFE-1AAC-5A2A924DC76F}"/>
                </a:ext>
              </a:extLst>
            </p:cNvPr>
            <p:cNvSpPr txBox="1"/>
            <p:nvPr/>
          </p:nvSpPr>
          <p:spPr>
            <a:xfrm>
              <a:off x="5524478" y="3562350"/>
              <a:ext cx="1510800" cy="663900"/>
            </a:xfrm>
            <a:prstGeom prst="rect">
              <a:avLst/>
            </a:prstGeom>
            <a:noFill/>
            <a:ln>
              <a:noFill/>
            </a:ln>
          </p:spPr>
          <p:txBody>
            <a:bodyPr spcFirstLastPara="1" wrap="square" lIns="121900" tIns="121900" rIns="121900" bIns="121900" anchor="ctr" anchorCtr="0">
              <a:noAutofit/>
            </a:bodyPr>
            <a:lstStyle/>
            <a:p>
              <a:pPr algn="ctr">
                <a:buClr>
                  <a:srgbClr val="000000"/>
                </a:buClr>
                <a:buSzPts val="1100"/>
              </a:pPr>
              <a:r>
                <a:rPr lang="en" sz="2800" b="1">
                  <a:solidFill>
                    <a:srgbClr val="00B0F0"/>
                  </a:solidFill>
                  <a:latin typeface="Verdana" panose="020B0604030504040204" pitchFamily="34" charset="0"/>
                  <a:ea typeface="Verdana" panose="020B0604030504040204" pitchFamily="34" charset="0"/>
                  <a:cs typeface="Fira Sans Extra Condensed"/>
                  <a:sym typeface="Fira Sans Extra Condensed"/>
                </a:rPr>
                <a:t>J.B Hunt</a:t>
              </a:r>
              <a:endParaRPr sz="2800" b="1">
                <a:solidFill>
                  <a:srgbClr val="00B0F0"/>
                </a:solidFill>
                <a:latin typeface="Verdana" panose="020B0604030504040204" pitchFamily="34" charset="0"/>
                <a:ea typeface="Verdana" panose="020B0604030504040204" pitchFamily="34" charset="0"/>
                <a:cs typeface="Fira Sans Extra Condensed"/>
                <a:sym typeface="Fira Sans Extra Condensed"/>
              </a:endParaRPr>
            </a:p>
          </p:txBody>
        </p:sp>
        <p:sp>
          <p:nvSpPr>
            <p:cNvPr id="5" name="Google Shape;1161;p28">
              <a:extLst>
                <a:ext uri="{FF2B5EF4-FFF2-40B4-BE49-F238E27FC236}">
                  <a16:creationId xmlns:a16="http://schemas.microsoft.com/office/drawing/2014/main" id="{2D286280-DC4B-6ADC-D481-C7554D06F902}"/>
                </a:ext>
              </a:extLst>
            </p:cNvPr>
            <p:cNvSpPr txBox="1"/>
            <p:nvPr/>
          </p:nvSpPr>
          <p:spPr>
            <a:xfrm>
              <a:off x="5345988" y="4042460"/>
              <a:ext cx="1867778" cy="494399"/>
            </a:xfrm>
            <a:prstGeom prst="rect">
              <a:avLst/>
            </a:prstGeom>
            <a:noFill/>
            <a:ln>
              <a:noFill/>
            </a:ln>
          </p:spPr>
          <p:txBody>
            <a:bodyPr spcFirstLastPara="1" wrap="square" lIns="121900" tIns="121900" rIns="121900" bIns="121900" anchor="t" anchorCtr="0">
              <a:noAutofit/>
            </a:bodyPr>
            <a:lstStyle/>
            <a:p>
              <a:pPr algn="ctr">
                <a:buClr>
                  <a:srgbClr val="000000"/>
                </a:buClr>
                <a:buSzPts val="1100"/>
              </a:pPr>
              <a:r>
                <a:rPr lang="en-US" sz="1600">
                  <a:solidFill>
                    <a:schemeClr val="bg1"/>
                  </a:solidFill>
                  <a:latin typeface="Verdana" panose="020B0604030504040204" pitchFamily="34" charset="0"/>
                  <a:ea typeface="Verdana" panose="020B0604030504040204" pitchFamily="34" charset="0"/>
                  <a:cs typeface="Roboto"/>
                  <a:sym typeface="Roboto"/>
                </a:rPr>
                <a:t>Autonomous trucking partnership</a:t>
              </a:r>
              <a:endParaRPr sz="1600">
                <a:solidFill>
                  <a:schemeClr val="bg1"/>
                </a:solidFill>
                <a:latin typeface="Verdana" panose="020B0604030504040204" pitchFamily="34" charset="0"/>
                <a:ea typeface="Verdana" panose="020B0604030504040204" pitchFamily="34" charset="0"/>
                <a:cs typeface="Roboto"/>
                <a:sym typeface="Roboto"/>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349;p39">
            <a:extLst>
              <a:ext uri="{FF2B5EF4-FFF2-40B4-BE49-F238E27FC236}">
                <a16:creationId xmlns:a16="http://schemas.microsoft.com/office/drawing/2014/main" id="{E46C49A0-EB97-6DB9-6903-EB6D1ACEC673}"/>
              </a:ext>
            </a:extLst>
          </p:cNvPr>
          <p:cNvSpPr/>
          <p:nvPr/>
        </p:nvSpPr>
        <p:spPr>
          <a:xfrm>
            <a:off x="2346733" y="1527100"/>
            <a:ext cx="3333200" cy="568000"/>
          </a:xfrm>
          <a:prstGeom prst="rect">
            <a:avLst/>
          </a:prstGeom>
          <a:solidFill>
            <a:srgbClr val="00A4D9"/>
          </a:solidFill>
          <a:ln>
            <a:noFill/>
          </a:ln>
        </p:spPr>
        <p:txBody>
          <a:bodyPr spcFirstLastPara="1" wrap="square" lIns="121900" tIns="121900" rIns="121900" bIns="121900" anchor="ctr" anchorCtr="0">
            <a:noAutofit/>
          </a:bodyPr>
          <a:lstStyle/>
          <a:p>
            <a:pPr algn="ctr"/>
            <a:r>
              <a:rPr lang="en-GB" sz="2133"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rPr>
              <a:t>Waymo ONE</a:t>
            </a:r>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3" name="Google Shape;1350;p39">
            <a:extLst>
              <a:ext uri="{FF2B5EF4-FFF2-40B4-BE49-F238E27FC236}">
                <a16:creationId xmlns:a16="http://schemas.microsoft.com/office/drawing/2014/main" id="{363F522D-96D0-48BD-EA27-9D51E5ADA236}"/>
              </a:ext>
            </a:extLst>
          </p:cNvPr>
          <p:cNvSpPr/>
          <p:nvPr/>
        </p:nvSpPr>
        <p:spPr>
          <a:xfrm>
            <a:off x="6507867" y="1527100"/>
            <a:ext cx="3333200" cy="568000"/>
          </a:xfrm>
          <a:prstGeom prst="rect">
            <a:avLst/>
          </a:prstGeom>
          <a:solidFill>
            <a:srgbClr val="00E89D"/>
          </a:solidFill>
          <a:ln>
            <a:noFill/>
          </a:ln>
        </p:spPr>
        <p:txBody>
          <a:bodyPr spcFirstLastPara="1" wrap="square" lIns="121900" tIns="121900" rIns="121900" bIns="121900" anchor="ctr" anchorCtr="0">
            <a:noAutofit/>
          </a:bodyPr>
          <a:lstStyle/>
          <a:p>
            <a:pPr algn="ctr"/>
            <a:r>
              <a:rPr lang="en-GB" sz="2133"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rPr>
              <a:t>Waymo VIA</a:t>
            </a:r>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4" name="Google Shape;1351;p39">
            <a:extLst>
              <a:ext uri="{FF2B5EF4-FFF2-40B4-BE49-F238E27FC236}">
                <a16:creationId xmlns:a16="http://schemas.microsoft.com/office/drawing/2014/main" id="{28B45342-7EA4-0137-8BA4-9EB3E1CB9045}"/>
              </a:ext>
            </a:extLst>
          </p:cNvPr>
          <p:cNvSpPr txBox="1">
            <a:spLocks/>
          </p:cNvSpPr>
          <p:nvPr/>
        </p:nvSpPr>
        <p:spPr>
          <a:xfrm>
            <a:off x="609600" y="547200"/>
            <a:ext cx="10972800" cy="763600"/>
          </a:xfrm>
          <a:prstGeom prst="rect">
            <a:avLst/>
          </a:prstGeom>
        </p:spPr>
        <p:txBody>
          <a:bodyPr spcFirstLastPara="1" vert="horz" wrap="square" lIns="121900" tIns="121900" rIns="121900" bIns="12190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4000" b="1">
                <a:solidFill>
                  <a:schemeClr val="bg1"/>
                </a:solidFill>
                <a:latin typeface="Verdana" panose="020B0604030504040204" pitchFamily="34" charset="0"/>
                <a:ea typeface="Verdana" panose="020B0604030504040204" pitchFamily="34" charset="0"/>
                <a:cs typeface="Verdana" panose="020B0604030504040204" pitchFamily="34" charset="0"/>
              </a:rPr>
              <a:t>STRATEGIC RECOMMENDATIONS</a:t>
            </a:r>
          </a:p>
        </p:txBody>
      </p:sp>
      <p:grpSp>
        <p:nvGrpSpPr>
          <p:cNvPr id="11" name="Google Shape;1358;p39">
            <a:extLst>
              <a:ext uri="{FF2B5EF4-FFF2-40B4-BE49-F238E27FC236}">
                <a16:creationId xmlns:a16="http://schemas.microsoft.com/office/drawing/2014/main" id="{72E2366B-D006-8887-E40A-58A497789606}"/>
              </a:ext>
            </a:extLst>
          </p:cNvPr>
          <p:cNvGrpSpPr/>
          <p:nvPr/>
        </p:nvGrpSpPr>
        <p:grpSpPr>
          <a:xfrm>
            <a:off x="155944" y="2285002"/>
            <a:ext cx="9685107" cy="734894"/>
            <a:chOff x="116958" y="1713750"/>
            <a:chExt cx="7263831" cy="551170"/>
          </a:xfrm>
        </p:grpSpPr>
        <p:sp>
          <p:nvSpPr>
            <p:cNvPr id="12" name="Google Shape;1359;p39">
              <a:extLst>
                <a:ext uri="{FF2B5EF4-FFF2-40B4-BE49-F238E27FC236}">
                  <a16:creationId xmlns:a16="http://schemas.microsoft.com/office/drawing/2014/main" id="{4D62AF4E-114C-BB32-10CB-B62A2BAA829B}"/>
                </a:ext>
              </a:extLst>
            </p:cNvPr>
            <p:cNvSpPr/>
            <p:nvPr/>
          </p:nvSpPr>
          <p:spPr>
            <a:xfrm>
              <a:off x="1760049" y="1713750"/>
              <a:ext cx="5620740" cy="542700"/>
            </a:xfrm>
            <a:prstGeom prst="rect">
              <a:avLst/>
            </a:prstGeom>
            <a:noFill/>
            <a:ln w="28575" cap="flat" cmpd="sng">
              <a:solidFill>
                <a:srgbClr val="00A4D9"/>
              </a:solidFill>
              <a:prstDash val="solid"/>
              <a:round/>
              <a:headEnd type="none" w="sm" len="sm"/>
              <a:tailEnd type="none" w="sm" len="sm"/>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14" name="Google Shape;1361;p39">
              <a:extLst>
                <a:ext uri="{FF2B5EF4-FFF2-40B4-BE49-F238E27FC236}">
                  <a16:creationId xmlns:a16="http://schemas.microsoft.com/office/drawing/2014/main" id="{8655F1C2-D2D2-1B96-C467-7E6E9CACBF26}"/>
                </a:ext>
              </a:extLst>
            </p:cNvPr>
            <p:cNvSpPr txBox="1"/>
            <p:nvPr/>
          </p:nvSpPr>
          <p:spPr>
            <a:xfrm>
              <a:off x="1935399" y="1772100"/>
              <a:ext cx="5299377" cy="426000"/>
            </a:xfrm>
            <a:prstGeom prst="rect">
              <a:avLst/>
            </a:prstGeom>
            <a:noFill/>
            <a:ln>
              <a:noFill/>
            </a:ln>
          </p:spPr>
          <p:txBody>
            <a:bodyPr spcFirstLastPara="1" wrap="square" lIns="121900" tIns="121900" rIns="121900" bIns="121900" anchor="ctr" anchorCtr="0">
              <a:noAutofit/>
            </a:bodyPr>
            <a:lstStyle/>
            <a:p>
              <a:pPr algn="ctr"/>
              <a:r>
                <a:rPr lang="en-GB" sz="1467">
                  <a:solidFill>
                    <a:schemeClr val="bg1"/>
                  </a:solidFill>
                  <a:latin typeface="Verdana" panose="020B0604030504040204" pitchFamily="34" charset="0"/>
                  <a:ea typeface="Verdana" panose="020B0604030504040204" pitchFamily="34" charset="0"/>
                  <a:cs typeface="Verdana" panose="020B0604030504040204" pitchFamily="34" charset="0"/>
                  <a:sym typeface="Roboto"/>
                </a:rPr>
                <a:t>Invest in R&amp;D to bring down the hardware costs</a:t>
              </a:r>
              <a:endParaRPr sz="1467">
                <a:solidFill>
                  <a:schemeClr val="bg1"/>
                </a:solidFill>
                <a:latin typeface="Verdana" panose="020B0604030504040204" pitchFamily="34" charset="0"/>
                <a:ea typeface="Verdana" panose="020B0604030504040204" pitchFamily="34" charset="0"/>
                <a:cs typeface="Verdana" panose="020B0604030504040204" pitchFamily="34" charset="0"/>
                <a:sym typeface="Roboto"/>
              </a:endParaRPr>
            </a:p>
          </p:txBody>
        </p:sp>
        <p:sp>
          <p:nvSpPr>
            <p:cNvPr id="15" name="Google Shape;1362;p39">
              <a:extLst>
                <a:ext uri="{FF2B5EF4-FFF2-40B4-BE49-F238E27FC236}">
                  <a16:creationId xmlns:a16="http://schemas.microsoft.com/office/drawing/2014/main" id="{8D1BF9DA-0270-BE24-C3BA-5439938664B7}"/>
                </a:ext>
              </a:extLst>
            </p:cNvPr>
            <p:cNvSpPr txBox="1"/>
            <p:nvPr/>
          </p:nvSpPr>
          <p:spPr>
            <a:xfrm>
              <a:off x="116958" y="1724620"/>
              <a:ext cx="1597500" cy="540300"/>
            </a:xfrm>
            <a:prstGeom prst="rect">
              <a:avLst/>
            </a:prstGeom>
            <a:noFill/>
            <a:ln>
              <a:noFill/>
            </a:ln>
          </p:spPr>
          <p:txBody>
            <a:bodyPr spcFirstLastPara="1" wrap="square" lIns="121900" tIns="121900" rIns="121900" bIns="121900" anchor="ctr" anchorCtr="0">
              <a:noAutofit/>
            </a:bodyPr>
            <a:lstStyle/>
            <a:p>
              <a:pPr algn="ctr"/>
              <a:r>
                <a:rPr lang="en-GB"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rPr>
                <a:t>Process Improvement</a:t>
              </a:r>
              <a:endParaRPr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endParaRPr>
            </a:p>
          </p:txBody>
        </p:sp>
      </p:grpSp>
      <p:grpSp>
        <p:nvGrpSpPr>
          <p:cNvPr id="17" name="Google Shape;1364;p39">
            <a:extLst>
              <a:ext uri="{FF2B5EF4-FFF2-40B4-BE49-F238E27FC236}">
                <a16:creationId xmlns:a16="http://schemas.microsoft.com/office/drawing/2014/main" id="{9983B9DF-EADC-10E7-B00F-031C325EE44A}"/>
              </a:ext>
            </a:extLst>
          </p:cNvPr>
          <p:cNvGrpSpPr/>
          <p:nvPr/>
        </p:nvGrpSpPr>
        <p:grpSpPr>
          <a:xfrm>
            <a:off x="363635" y="3198505"/>
            <a:ext cx="9466041" cy="835702"/>
            <a:chOff x="281257" y="2436285"/>
            <a:chExt cx="7099532" cy="626776"/>
          </a:xfrm>
        </p:grpSpPr>
        <p:sp>
          <p:nvSpPr>
            <p:cNvPr id="18" name="Google Shape;1365;p39">
              <a:extLst>
                <a:ext uri="{FF2B5EF4-FFF2-40B4-BE49-F238E27FC236}">
                  <a16:creationId xmlns:a16="http://schemas.microsoft.com/office/drawing/2014/main" id="{6C0321D8-530C-E0DC-AD91-436AF814B732}"/>
                </a:ext>
              </a:extLst>
            </p:cNvPr>
            <p:cNvSpPr/>
            <p:nvPr/>
          </p:nvSpPr>
          <p:spPr>
            <a:xfrm>
              <a:off x="1760050" y="2436285"/>
              <a:ext cx="5620739" cy="626776"/>
            </a:xfrm>
            <a:prstGeom prst="rect">
              <a:avLst/>
            </a:prstGeom>
            <a:noFill/>
            <a:ln w="28575" cap="flat" cmpd="sng">
              <a:solidFill>
                <a:srgbClr val="00A4D9"/>
              </a:solidFill>
              <a:prstDash val="solid"/>
              <a:round/>
              <a:headEnd type="none" w="sm" len="sm"/>
              <a:tailEnd type="none" w="sm" len="sm"/>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20" name="Google Shape;1367;p39">
              <a:extLst>
                <a:ext uri="{FF2B5EF4-FFF2-40B4-BE49-F238E27FC236}">
                  <a16:creationId xmlns:a16="http://schemas.microsoft.com/office/drawing/2014/main" id="{D5C9E466-EC21-3A4F-CCF8-CF8A09D965CD}"/>
                </a:ext>
              </a:extLst>
            </p:cNvPr>
            <p:cNvSpPr txBox="1"/>
            <p:nvPr/>
          </p:nvSpPr>
          <p:spPr>
            <a:xfrm>
              <a:off x="1935481" y="2599018"/>
              <a:ext cx="5382653" cy="426000"/>
            </a:xfrm>
            <a:prstGeom prst="rect">
              <a:avLst/>
            </a:prstGeom>
            <a:noFill/>
            <a:ln>
              <a:noFill/>
            </a:ln>
          </p:spPr>
          <p:txBody>
            <a:bodyPr spcFirstLastPara="1" wrap="square" lIns="121900" tIns="121900" rIns="121900" bIns="121900" anchor="ctr" anchorCtr="0">
              <a:noAutofit/>
            </a:bodyPr>
            <a:lstStyle/>
            <a:p>
              <a:pPr algn="ctr"/>
              <a:r>
                <a:rPr lang="en-GB" sz="1467">
                  <a:solidFill>
                    <a:schemeClr val="bg1"/>
                  </a:solidFill>
                  <a:latin typeface="Verdana" panose="020B0604030504040204" pitchFamily="34" charset="0"/>
                  <a:ea typeface="Verdana" panose="020B0604030504040204" pitchFamily="34" charset="0"/>
                  <a:cs typeface="Verdana" panose="020B0604030504040204" pitchFamily="34" charset="0"/>
                  <a:sym typeface="Roboto"/>
                </a:rPr>
                <a:t>Invest in exploring New technologies of Achieving full autonomous driving at cheaper costs</a:t>
              </a:r>
              <a:endParaRPr sz="1467">
                <a:solidFill>
                  <a:schemeClr val="bg1"/>
                </a:solidFill>
                <a:latin typeface="Verdana" panose="020B0604030504040204" pitchFamily="34" charset="0"/>
                <a:ea typeface="Verdana" panose="020B0604030504040204" pitchFamily="34" charset="0"/>
                <a:cs typeface="Verdana" panose="020B0604030504040204" pitchFamily="34" charset="0"/>
                <a:sym typeface="Roboto"/>
              </a:endParaRPr>
            </a:p>
          </p:txBody>
        </p:sp>
        <p:sp>
          <p:nvSpPr>
            <p:cNvPr id="21" name="Google Shape;1368;p39">
              <a:extLst>
                <a:ext uri="{FF2B5EF4-FFF2-40B4-BE49-F238E27FC236}">
                  <a16:creationId xmlns:a16="http://schemas.microsoft.com/office/drawing/2014/main" id="{DBF47260-248E-E586-73DE-8F926A47CFCE}"/>
                </a:ext>
              </a:extLst>
            </p:cNvPr>
            <p:cNvSpPr txBox="1"/>
            <p:nvPr/>
          </p:nvSpPr>
          <p:spPr>
            <a:xfrm>
              <a:off x="281257" y="2477162"/>
              <a:ext cx="1316243" cy="540300"/>
            </a:xfrm>
            <a:prstGeom prst="rect">
              <a:avLst/>
            </a:prstGeom>
            <a:noFill/>
            <a:ln>
              <a:noFill/>
            </a:ln>
          </p:spPr>
          <p:txBody>
            <a:bodyPr spcFirstLastPara="1" wrap="square" lIns="121900" tIns="121900" rIns="121900" bIns="121900" anchor="ctr" anchorCtr="0">
              <a:noAutofit/>
            </a:bodyPr>
            <a:lstStyle/>
            <a:p>
              <a:pPr algn="ctr"/>
              <a:r>
                <a:rPr lang="en-GB"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rPr>
                <a:t>New Technology</a:t>
              </a:r>
              <a:endParaRPr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endParaRPr>
            </a:p>
          </p:txBody>
        </p:sp>
      </p:grpSp>
      <p:grpSp>
        <p:nvGrpSpPr>
          <p:cNvPr id="23" name="Google Shape;1370;p39">
            <a:extLst>
              <a:ext uri="{FF2B5EF4-FFF2-40B4-BE49-F238E27FC236}">
                <a16:creationId xmlns:a16="http://schemas.microsoft.com/office/drawing/2014/main" id="{2520594F-5957-798E-0656-DFF5A9374230}"/>
              </a:ext>
            </a:extLst>
          </p:cNvPr>
          <p:cNvGrpSpPr/>
          <p:nvPr/>
        </p:nvGrpSpPr>
        <p:grpSpPr>
          <a:xfrm>
            <a:off x="340826" y="4229642"/>
            <a:ext cx="9500225" cy="738240"/>
            <a:chOff x="255618" y="3364014"/>
            <a:chExt cx="7125169" cy="553680"/>
          </a:xfrm>
        </p:grpSpPr>
        <p:sp>
          <p:nvSpPr>
            <p:cNvPr id="24" name="Google Shape;1371;p39">
              <a:extLst>
                <a:ext uri="{FF2B5EF4-FFF2-40B4-BE49-F238E27FC236}">
                  <a16:creationId xmlns:a16="http://schemas.microsoft.com/office/drawing/2014/main" id="{541D9133-A839-2A60-501E-8223C6AC07DD}"/>
                </a:ext>
              </a:extLst>
            </p:cNvPr>
            <p:cNvSpPr/>
            <p:nvPr/>
          </p:nvSpPr>
          <p:spPr>
            <a:xfrm>
              <a:off x="1760050" y="3364014"/>
              <a:ext cx="5620737" cy="542700"/>
            </a:xfrm>
            <a:prstGeom prst="rect">
              <a:avLst/>
            </a:prstGeom>
            <a:noFill/>
            <a:ln w="28575" cap="flat" cmpd="sng">
              <a:solidFill>
                <a:srgbClr val="00A4D9"/>
              </a:solidFill>
              <a:prstDash val="solid"/>
              <a:round/>
              <a:headEnd type="none" w="sm" len="sm"/>
              <a:tailEnd type="none" w="sm" len="sm"/>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26" name="Google Shape;1373;p39">
              <a:extLst>
                <a:ext uri="{FF2B5EF4-FFF2-40B4-BE49-F238E27FC236}">
                  <a16:creationId xmlns:a16="http://schemas.microsoft.com/office/drawing/2014/main" id="{9344E005-1B4E-9E2D-7925-90D551D59BE2}"/>
                </a:ext>
              </a:extLst>
            </p:cNvPr>
            <p:cNvSpPr txBox="1"/>
            <p:nvPr/>
          </p:nvSpPr>
          <p:spPr>
            <a:xfrm>
              <a:off x="1935469" y="3422364"/>
              <a:ext cx="5299307" cy="426000"/>
            </a:xfrm>
            <a:prstGeom prst="rect">
              <a:avLst/>
            </a:prstGeom>
            <a:noFill/>
            <a:ln>
              <a:noFill/>
            </a:ln>
          </p:spPr>
          <p:txBody>
            <a:bodyPr spcFirstLastPara="1" wrap="square" lIns="121900" tIns="121900" rIns="121900" bIns="121900" anchor="ctr" anchorCtr="0">
              <a:noAutofit/>
            </a:bodyPr>
            <a:lstStyle/>
            <a:p>
              <a:pPr algn="ctr"/>
              <a:r>
                <a:rPr lang="en-GB" sz="1467">
                  <a:solidFill>
                    <a:schemeClr val="bg1"/>
                  </a:solidFill>
                  <a:latin typeface="Verdana" panose="020B0604030504040204" pitchFamily="34" charset="0"/>
                  <a:ea typeface="Verdana" panose="020B0604030504040204" pitchFamily="34" charset="0"/>
                  <a:cs typeface="Verdana" panose="020B0604030504040204" pitchFamily="34" charset="0"/>
                  <a:sym typeface="Roboto"/>
                </a:rPr>
                <a:t>Push for Autonomous Vehicle friendly laws</a:t>
              </a:r>
              <a:endParaRPr sz="1467">
                <a:solidFill>
                  <a:schemeClr val="bg1"/>
                </a:solidFill>
                <a:latin typeface="Verdana" panose="020B0604030504040204" pitchFamily="34" charset="0"/>
                <a:ea typeface="Verdana" panose="020B0604030504040204" pitchFamily="34" charset="0"/>
                <a:cs typeface="Verdana" panose="020B0604030504040204" pitchFamily="34" charset="0"/>
                <a:sym typeface="Roboto"/>
              </a:endParaRPr>
            </a:p>
          </p:txBody>
        </p:sp>
        <p:sp>
          <p:nvSpPr>
            <p:cNvPr id="27" name="Google Shape;1374;p39">
              <a:extLst>
                <a:ext uri="{FF2B5EF4-FFF2-40B4-BE49-F238E27FC236}">
                  <a16:creationId xmlns:a16="http://schemas.microsoft.com/office/drawing/2014/main" id="{5E258AAD-2BD0-05C8-211A-08755F6C48FD}"/>
                </a:ext>
              </a:extLst>
            </p:cNvPr>
            <p:cNvSpPr txBox="1"/>
            <p:nvPr/>
          </p:nvSpPr>
          <p:spPr>
            <a:xfrm>
              <a:off x="255618" y="3377394"/>
              <a:ext cx="1362340" cy="540300"/>
            </a:xfrm>
            <a:prstGeom prst="rect">
              <a:avLst/>
            </a:prstGeom>
            <a:noFill/>
            <a:ln>
              <a:noFill/>
            </a:ln>
          </p:spPr>
          <p:txBody>
            <a:bodyPr spcFirstLastPara="1" wrap="square" lIns="121900" tIns="121900" rIns="121900" bIns="121900" anchor="ctr" anchorCtr="0">
              <a:noAutofit/>
            </a:bodyPr>
            <a:lstStyle/>
            <a:p>
              <a:pPr algn="ctr"/>
              <a:r>
                <a:rPr lang="en-GB"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rPr>
                <a:t>Regulations</a:t>
              </a:r>
              <a:endParaRPr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endParaRPr>
            </a:p>
          </p:txBody>
        </p:sp>
      </p:grpSp>
      <p:grpSp>
        <p:nvGrpSpPr>
          <p:cNvPr id="29" name="Google Shape;1376;p39">
            <a:extLst>
              <a:ext uri="{FF2B5EF4-FFF2-40B4-BE49-F238E27FC236}">
                <a16:creationId xmlns:a16="http://schemas.microsoft.com/office/drawing/2014/main" id="{1615B7B7-8F93-CEB9-7E60-E52563C01E14}"/>
              </a:ext>
            </a:extLst>
          </p:cNvPr>
          <p:cNvGrpSpPr/>
          <p:nvPr/>
        </p:nvGrpSpPr>
        <p:grpSpPr>
          <a:xfrm>
            <a:off x="375010" y="5105246"/>
            <a:ext cx="5446547" cy="734213"/>
            <a:chOff x="281257" y="4188560"/>
            <a:chExt cx="4084911" cy="550660"/>
          </a:xfrm>
        </p:grpSpPr>
        <p:sp>
          <p:nvSpPr>
            <p:cNvPr id="30" name="Google Shape;1377;p39">
              <a:extLst>
                <a:ext uri="{FF2B5EF4-FFF2-40B4-BE49-F238E27FC236}">
                  <a16:creationId xmlns:a16="http://schemas.microsoft.com/office/drawing/2014/main" id="{24653651-C565-5EE2-72D2-604624B762DD}"/>
                </a:ext>
              </a:extLst>
            </p:cNvPr>
            <p:cNvSpPr/>
            <p:nvPr/>
          </p:nvSpPr>
          <p:spPr>
            <a:xfrm>
              <a:off x="1760050" y="4196520"/>
              <a:ext cx="2606118" cy="542700"/>
            </a:xfrm>
            <a:prstGeom prst="rect">
              <a:avLst/>
            </a:prstGeom>
            <a:noFill/>
            <a:ln w="28575" cap="flat" cmpd="sng">
              <a:solidFill>
                <a:srgbClr val="00A4D9"/>
              </a:solidFill>
              <a:prstDash val="solid"/>
              <a:round/>
              <a:headEnd type="none" w="sm" len="sm"/>
              <a:tailEnd type="none" w="sm" len="sm"/>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31" name="Google Shape;1378;p39">
              <a:extLst>
                <a:ext uri="{FF2B5EF4-FFF2-40B4-BE49-F238E27FC236}">
                  <a16:creationId xmlns:a16="http://schemas.microsoft.com/office/drawing/2014/main" id="{476938A2-068E-5240-4698-D45FB44D1BC3}"/>
                </a:ext>
              </a:extLst>
            </p:cNvPr>
            <p:cNvSpPr/>
            <p:nvPr/>
          </p:nvSpPr>
          <p:spPr>
            <a:xfrm>
              <a:off x="1604326" y="4314136"/>
              <a:ext cx="275046" cy="274017"/>
            </a:xfrm>
            <a:custGeom>
              <a:avLst/>
              <a:gdLst/>
              <a:ahLst/>
              <a:cxnLst/>
              <a:rect l="l" t="t" r="r" b="b"/>
              <a:pathLst>
                <a:path w="4096" h="4095" extrusionOk="0">
                  <a:moveTo>
                    <a:pt x="2048" y="0"/>
                  </a:moveTo>
                  <a:cubicBezTo>
                    <a:pt x="918" y="0"/>
                    <a:pt x="1" y="917"/>
                    <a:pt x="1" y="2047"/>
                  </a:cubicBezTo>
                  <a:cubicBezTo>
                    <a:pt x="1" y="3177"/>
                    <a:pt x="918" y="4094"/>
                    <a:pt x="2048" y="4094"/>
                  </a:cubicBezTo>
                  <a:cubicBezTo>
                    <a:pt x="3179" y="4094"/>
                    <a:pt x="4096" y="3177"/>
                    <a:pt x="4096" y="2047"/>
                  </a:cubicBezTo>
                  <a:cubicBezTo>
                    <a:pt x="4096" y="917"/>
                    <a:pt x="3179" y="0"/>
                    <a:pt x="2048" y="0"/>
                  </a:cubicBezTo>
                  <a:close/>
                </a:path>
              </a:pathLst>
            </a:custGeom>
            <a:solidFill>
              <a:srgbClr val="949A9F"/>
            </a:solid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32" name="Google Shape;1379;p39">
              <a:extLst>
                <a:ext uri="{FF2B5EF4-FFF2-40B4-BE49-F238E27FC236}">
                  <a16:creationId xmlns:a16="http://schemas.microsoft.com/office/drawing/2014/main" id="{28E4A5E7-3639-C106-2F9D-1572BCA5F86A}"/>
                </a:ext>
              </a:extLst>
            </p:cNvPr>
            <p:cNvSpPr txBox="1"/>
            <p:nvPr/>
          </p:nvSpPr>
          <p:spPr>
            <a:xfrm>
              <a:off x="1935400" y="4238144"/>
              <a:ext cx="2149200" cy="426000"/>
            </a:xfrm>
            <a:prstGeom prst="rect">
              <a:avLst/>
            </a:prstGeom>
            <a:noFill/>
            <a:ln>
              <a:noFill/>
            </a:ln>
          </p:spPr>
          <p:txBody>
            <a:bodyPr spcFirstLastPara="1" wrap="square" lIns="121900" tIns="121900" rIns="121900" bIns="121900" anchor="ctr" anchorCtr="0">
              <a:noAutofit/>
            </a:bodyPr>
            <a:lstStyle/>
            <a:p>
              <a:pPr algn="ctr"/>
              <a:r>
                <a:rPr lang="en-GB" sz="1467">
                  <a:solidFill>
                    <a:schemeClr val="bg1"/>
                  </a:solidFill>
                  <a:latin typeface="Verdana" panose="020B0604030504040204" pitchFamily="34" charset="0"/>
                  <a:ea typeface="Verdana" panose="020B0604030504040204" pitchFamily="34" charset="0"/>
                  <a:cs typeface="Verdana" panose="020B0604030504040204" pitchFamily="34" charset="0"/>
                  <a:sym typeface="Roboto"/>
                </a:rPr>
                <a:t>Increase brand visibility to customers</a:t>
              </a:r>
              <a:endParaRPr sz="1467">
                <a:solidFill>
                  <a:schemeClr val="bg1"/>
                </a:solidFill>
                <a:latin typeface="Verdana" panose="020B0604030504040204" pitchFamily="34" charset="0"/>
                <a:ea typeface="Verdana" panose="020B0604030504040204" pitchFamily="34" charset="0"/>
                <a:cs typeface="Verdana" panose="020B0604030504040204" pitchFamily="34" charset="0"/>
                <a:sym typeface="Roboto"/>
              </a:endParaRPr>
            </a:p>
          </p:txBody>
        </p:sp>
        <p:sp>
          <p:nvSpPr>
            <p:cNvPr id="33" name="Google Shape;1380;p39">
              <a:extLst>
                <a:ext uri="{FF2B5EF4-FFF2-40B4-BE49-F238E27FC236}">
                  <a16:creationId xmlns:a16="http://schemas.microsoft.com/office/drawing/2014/main" id="{82F53080-76DF-A204-5908-383298C174CB}"/>
                </a:ext>
              </a:extLst>
            </p:cNvPr>
            <p:cNvSpPr txBox="1"/>
            <p:nvPr/>
          </p:nvSpPr>
          <p:spPr>
            <a:xfrm>
              <a:off x="281257" y="4188560"/>
              <a:ext cx="1262575" cy="540300"/>
            </a:xfrm>
            <a:prstGeom prst="rect">
              <a:avLst/>
            </a:prstGeom>
            <a:noFill/>
            <a:ln>
              <a:noFill/>
            </a:ln>
          </p:spPr>
          <p:txBody>
            <a:bodyPr spcFirstLastPara="1" wrap="square" lIns="121900" tIns="121900" rIns="121900" bIns="121900" anchor="ctr" anchorCtr="0">
              <a:noAutofit/>
            </a:bodyPr>
            <a:lstStyle/>
            <a:p>
              <a:pPr algn="ctr"/>
              <a:r>
                <a:rPr lang="en-GB"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rPr>
                <a:t>Marketing and Sales</a:t>
              </a:r>
              <a:endParaRPr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endParaRPr>
            </a:p>
          </p:txBody>
        </p:sp>
        <p:sp>
          <p:nvSpPr>
            <p:cNvPr id="34" name="Google Shape;1381;p39">
              <a:extLst>
                <a:ext uri="{FF2B5EF4-FFF2-40B4-BE49-F238E27FC236}">
                  <a16:creationId xmlns:a16="http://schemas.microsoft.com/office/drawing/2014/main" id="{16979FAF-28BA-1B76-CED6-8567BFAFE4A0}"/>
                </a:ext>
              </a:extLst>
            </p:cNvPr>
            <p:cNvSpPr/>
            <p:nvPr/>
          </p:nvSpPr>
          <p:spPr>
            <a:xfrm flipH="1">
              <a:off x="1687726" y="4377908"/>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grpSp>
      <p:grpSp>
        <p:nvGrpSpPr>
          <p:cNvPr id="47" name="Google Shape;1394;p39">
            <a:extLst>
              <a:ext uri="{FF2B5EF4-FFF2-40B4-BE49-F238E27FC236}">
                <a16:creationId xmlns:a16="http://schemas.microsoft.com/office/drawing/2014/main" id="{29035523-289C-F8DB-B0BC-88A938D0EEF2}"/>
              </a:ext>
            </a:extLst>
          </p:cNvPr>
          <p:cNvGrpSpPr/>
          <p:nvPr/>
        </p:nvGrpSpPr>
        <p:grpSpPr>
          <a:xfrm>
            <a:off x="5897806" y="5089843"/>
            <a:ext cx="6288116" cy="735804"/>
            <a:chOff x="4571987" y="4200590"/>
            <a:chExt cx="4411620" cy="551853"/>
          </a:xfrm>
        </p:grpSpPr>
        <p:sp>
          <p:nvSpPr>
            <p:cNvPr id="48" name="Google Shape;1395;p39">
              <a:extLst>
                <a:ext uri="{FF2B5EF4-FFF2-40B4-BE49-F238E27FC236}">
                  <a16:creationId xmlns:a16="http://schemas.microsoft.com/office/drawing/2014/main" id="{A8A0F579-2DB2-84C0-839D-7A1A1E4721CC}"/>
                </a:ext>
              </a:extLst>
            </p:cNvPr>
            <p:cNvSpPr/>
            <p:nvPr/>
          </p:nvSpPr>
          <p:spPr>
            <a:xfrm>
              <a:off x="4694008" y="4229377"/>
              <a:ext cx="2644483" cy="523066"/>
            </a:xfrm>
            <a:prstGeom prst="rect">
              <a:avLst/>
            </a:prstGeom>
            <a:noFill/>
            <a:ln w="28575" cap="flat" cmpd="sng">
              <a:solidFill>
                <a:srgbClr val="00E89D"/>
              </a:solidFill>
              <a:prstDash val="solid"/>
              <a:round/>
              <a:headEnd type="none" w="sm" len="sm"/>
              <a:tailEnd type="none" w="sm" len="sm"/>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49" name="Google Shape;1396;p39">
              <a:extLst>
                <a:ext uri="{FF2B5EF4-FFF2-40B4-BE49-F238E27FC236}">
                  <a16:creationId xmlns:a16="http://schemas.microsoft.com/office/drawing/2014/main" id="{F2F68CA5-511A-2DE5-5A50-191CCE3542CB}"/>
                </a:ext>
              </a:extLst>
            </p:cNvPr>
            <p:cNvSpPr/>
            <p:nvPr/>
          </p:nvSpPr>
          <p:spPr>
            <a:xfrm>
              <a:off x="7234775" y="4333732"/>
              <a:ext cx="274979" cy="274017"/>
            </a:xfrm>
            <a:custGeom>
              <a:avLst/>
              <a:gdLst/>
              <a:ahLst/>
              <a:cxnLst/>
              <a:rect l="l" t="t" r="r" b="b"/>
              <a:pathLst>
                <a:path w="4095" h="4095" extrusionOk="0">
                  <a:moveTo>
                    <a:pt x="2048" y="0"/>
                  </a:moveTo>
                  <a:cubicBezTo>
                    <a:pt x="917" y="0"/>
                    <a:pt x="0" y="917"/>
                    <a:pt x="0" y="2047"/>
                  </a:cubicBezTo>
                  <a:cubicBezTo>
                    <a:pt x="0" y="3177"/>
                    <a:pt x="917" y="4094"/>
                    <a:pt x="2048" y="4094"/>
                  </a:cubicBezTo>
                  <a:cubicBezTo>
                    <a:pt x="3177" y="4094"/>
                    <a:pt x="4094" y="3177"/>
                    <a:pt x="4094" y="2047"/>
                  </a:cubicBezTo>
                  <a:cubicBezTo>
                    <a:pt x="4094" y="917"/>
                    <a:pt x="3177" y="0"/>
                    <a:pt x="2048" y="0"/>
                  </a:cubicBezTo>
                  <a:close/>
                </a:path>
              </a:pathLst>
            </a:custGeom>
            <a:solidFill>
              <a:schemeClr val="accent1"/>
            </a:solid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sp>
          <p:nvSpPr>
            <p:cNvPr id="50" name="Google Shape;1397;p39">
              <a:extLst>
                <a:ext uri="{FF2B5EF4-FFF2-40B4-BE49-F238E27FC236}">
                  <a16:creationId xmlns:a16="http://schemas.microsoft.com/office/drawing/2014/main" id="{B09E76A9-0103-7612-3DCE-A5076E54D0B3}"/>
                </a:ext>
              </a:extLst>
            </p:cNvPr>
            <p:cNvSpPr txBox="1"/>
            <p:nvPr/>
          </p:nvSpPr>
          <p:spPr>
            <a:xfrm>
              <a:off x="7487119" y="4200590"/>
              <a:ext cx="1496488" cy="540300"/>
            </a:xfrm>
            <a:prstGeom prst="rect">
              <a:avLst/>
            </a:prstGeom>
            <a:noFill/>
            <a:ln>
              <a:noFill/>
            </a:ln>
          </p:spPr>
          <p:txBody>
            <a:bodyPr spcFirstLastPara="1" wrap="square" lIns="121900" tIns="121900" rIns="121900" bIns="121900" anchor="ctr" anchorCtr="0">
              <a:noAutofit/>
            </a:bodyPr>
            <a:lstStyle/>
            <a:p>
              <a:pPr algn="ctr"/>
              <a:r>
                <a:rPr lang="en-GB"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rPr>
                <a:t>Procurement</a:t>
              </a:r>
              <a:endParaRPr b="1">
                <a:solidFill>
                  <a:schemeClr val="bg1"/>
                </a:solidFill>
                <a:latin typeface="Verdana" panose="020B0604030504040204" pitchFamily="34" charset="0"/>
                <a:ea typeface="Verdana" panose="020B0604030504040204" pitchFamily="34" charset="0"/>
                <a:cs typeface="Verdana" panose="020B0604030504040204" pitchFamily="34" charset="0"/>
                <a:sym typeface="Fira Sans Extra Condensed"/>
              </a:endParaRPr>
            </a:p>
          </p:txBody>
        </p:sp>
        <p:sp>
          <p:nvSpPr>
            <p:cNvPr id="51" name="Google Shape;1398;p39">
              <a:extLst>
                <a:ext uri="{FF2B5EF4-FFF2-40B4-BE49-F238E27FC236}">
                  <a16:creationId xmlns:a16="http://schemas.microsoft.com/office/drawing/2014/main" id="{CB974892-6051-5261-8583-1984EBA4CFB6}"/>
                </a:ext>
              </a:extLst>
            </p:cNvPr>
            <p:cNvSpPr txBox="1"/>
            <p:nvPr/>
          </p:nvSpPr>
          <p:spPr>
            <a:xfrm>
              <a:off x="4571987" y="4238143"/>
              <a:ext cx="2884273" cy="514298"/>
            </a:xfrm>
            <a:prstGeom prst="rect">
              <a:avLst/>
            </a:prstGeom>
            <a:noFill/>
            <a:ln>
              <a:noFill/>
            </a:ln>
          </p:spPr>
          <p:txBody>
            <a:bodyPr spcFirstLastPara="1" wrap="square" lIns="121900" tIns="121900" rIns="121900" bIns="121900" anchor="ctr" anchorCtr="0">
              <a:noAutofit/>
            </a:bodyPr>
            <a:lstStyle/>
            <a:p>
              <a:pPr algn="ctr"/>
              <a:r>
                <a:rPr lang="en-US" sz="1400">
                  <a:solidFill>
                    <a:schemeClr val="bg1"/>
                  </a:solidFill>
                  <a:latin typeface="Verdana" panose="020B0604030504040204" pitchFamily="34" charset="0"/>
                  <a:ea typeface="Verdana" panose="020B0604030504040204" pitchFamily="34" charset="0"/>
                  <a:cs typeface="Verdana" panose="020B0604030504040204" pitchFamily="34" charset="0"/>
                  <a:sym typeface="Roboto"/>
                </a:rPr>
                <a:t>Integrate the strategic partnerships with Logistics companies and Truck manufacturers</a:t>
              </a:r>
              <a:endParaRPr sz="1400">
                <a:solidFill>
                  <a:schemeClr val="bg1"/>
                </a:solidFill>
                <a:latin typeface="Verdana" panose="020B0604030504040204" pitchFamily="34" charset="0"/>
                <a:ea typeface="Verdana" panose="020B0604030504040204" pitchFamily="34" charset="0"/>
                <a:cs typeface="Verdana" panose="020B0604030504040204" pitchFamily="34" charset="0"/>
                <a:sym typeface="Roboto"/>
              </a:endParaRPr>
            </a:p>
          </p:txBody>
        </p:sp>
        <p:sp>
          <p:nvSpPr>
            <p:cNvPr id="52" name="Google Shape;1399;p39">
              <a:extLst>
                <a:ext uri="{FF2B5EF4-FFF2-40B4-BE49-F238E27FC236}">
                  <a16:creationId xmlns:a16="http://schemas.microsoft.com/office/drawing/2014/main" id="{D9B50DC8-E609-A1A0-CD95-DDB3FE03E728}"/>
                </a:ext>
              </a:extLst>
            </p:cNvPr>
            <p:cNvSpPr/>
            <p:nvPr/>
          </p:nvSpPr>
          <p:spPr>
            <a:xfrm>
              <a:off x="7318132" y="4397504"/>
              <a:ext cx="108248" cy="146472"/>
            </a:xfrm>
            <a:custGeom>
              <a:avLst/>
              <a:gdLst/>
              <a:ahLst/>
              <a:cxnLst/>
              <a:rect l="l" t="t" r="r" b="b"/>
              <a:pathLst>
                <a:path w="3164" h="4296" extrusionOk="0">
                  <a:moveTo>
                    <a:pt x="11" y="0"/>
                  </a:moveTo>
                  <a:lnTo>
                    <a:pt x="1730" y="2142"/>
                  </a:lnTo>
                  <a:lnTo>
                    <a:pt x="1" y="4295"/>
                  </a:lnTo>
                  <a:lnTo>
                    <a:pt x="1435" y="4295"/>
                  </a:lnTo>
                  <a:lnTo>
                    <a:pt x="3163" y="2142"/>
                  </a:lnTo>
                  <a:lnTo>
                    <a:pt x="1443" y="0"/>
                  </a:lnTo>
                  <a:close/>
                </a:path>
              </a:pathLst>
            </a:custGeom>
            <a:solidFill>
              <a:schemeClr val="lt1"/>
            </a:solidFill>
            <a:ln>
              <a:noFill/>
            </a:ln>
          </p:spPr>
          <p:txBody>
            <a:bodyPr spcFirstLastPara="1" wrap="square" lIns="121900" tIns="121900" rIns="121900" bIns="121900" anchor="ctr" anchorCtr="0">
              <a:noAutofit/>
            </a:bodyPr>
            <a:lstStyle/>
            <a:p>
              <a:endParaRPr sz="2400">
                <a:solidFill>
                  <a:schemeClr val="bg1"/>
                </a:solidFill>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88176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y AI Matters” Are We Asking the Right Questions? - AIMed">
            <a:extLst>
              <a:ext uri="{FF2B5EF4-FFF2-40B4-BE49-F238E27FC236}">
                <a16:creationId xmlns:a16="http://schemas.microsoft.com/office/drawing/2014/main" id="{E6D95696-3465-0DFD-BBA7-776A7E6C1E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9875" y="1211046"/>
            <a:ext cx="5622925" cy="4535294"/>
          </a:xfrm>
          <a:prstGeom prst="rect">
            <a:avLst/>
          </a:prstGeom>
          <a:noFill/>
          <a:effectLst>
            <a:softEdge rad="457200"/>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C0D42E1-3A45-DC78-BEE2-B43FA730899B}"/>
              </a:ext>
            </a:extLst>
          </p:cNvPr>
          <p:cNvSpPr txBox="1"/>
          <p:nvPr/>
        </p:nvSpPr>
        <p:spPr>
          <a:xfrm>
            <a:off x="498475" y="2555363"/>
            <a:ext cx="4851400" cy="923330"/>
          </a:xfrm>
          <a:prstGeom prst="rect">
            <a:avLst/>
          </a:prstGeom>
          <a:noFill/>
        </p:spPr>
        <p:txBody>
          <a:bodyPr wrap="square" rtlCol="0">
            <a:spAutoFit/>
          </a:bodyPr>
          <a:lstStyle/>
          <a:p>
            <a:r>
              <a:rPr lang="en-US" sz="5400" b="1">
                <a:solidFill>
                  <a:schemeClr val="bg1"/>
                </a:solidFill>
                <a:latin typeface="Verdana" panose="020B0604030504040204" pitchFamily="34" charset="0"/>
                <a:ea typeface="Verdana" panose="020B0604030504040204" pitchFamily="34" charset="0"/>
              </a:rPr>
              <a:t>THANK YOU</a:t>
            </a:r>
          </a:p>
        </p:txBody>
      </p:sp>
      <p:sp>
        <p:nvSpPr>
          <p:cNvPr id="6" name="TextBox 5">
            <a:extLst>
              <a:ext uri="{FF2B5EF4-FFF2-40B4-BE49-F238E27FC236}">
                <a16:creationId xmlns:a16="http://schemas.microsoft.com/office/drawing/2014/main" id="{77A14AB5-7B71-35E4-D770-A2CFFD74243E}"/>
              </a:ext>
            </a:extLst>
          </p:cNvPr>
          <p:cNvSpPr txBox="1"/>
          <p:nvPr/>
        </p:nvSpPr>
        <p:spPr>
          <a:xfrm>
            <a:off x="981075" y="3429000"/>
            <a:ext cx="4168775" cy="584775"/>
          </a:xfrm>
          <a:prstGeom prst="rect">
            <a:avLst/>
          </a:prstGeom>
          <a:noFill/>
        </p:spPr>
        <p:txBody>
          <a:bodyPr wrap="square" rtlCol="0">
            <a:spAutoFit/>
          </a:bodyPr>
          <a:lstStyle/>
          <a:p>
            <a:r>
              <a:rPr lang="en-US" sz="3200" b="1">
                <a:solidFill>
                  <a:schemeClr val="bg1"/>
                </a:solidFill>
                <a:latin typeface="Verdana" panose="020B0604030504040204" pitchFamily="34" charset="0"/>
                <a:ea typeface="Verdana" panose="020B0604030504040204" pitchFamily="34" charset="0"/>
              </a:rPr>
              <a:t>Open for Q&amp;A</a:t>
            </a:r>
          </a:p>
        </p:txBody>
      </p:sp>
    </p:spTree>
    <p:extLst>
      <p:ext uri="{BB962C8B-B14F-4D97-AF65-F5344CB8AC3E}">
        <p14:creationId xmlns:p14="http://schemas.microsoft.com/office/powerpoint/2010/main" val="4603920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4725</Words>
  <Application>Microsoft Office PowerPoint</Application>
  <PresentationFormat>Widescreen</PresentationFormat>
  <Paragraphs>271</Paragraphs>
  <Slides>10</Slides>
  <Notes>10</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-apple-system</vt:lpstr>
      <vt:lpstr>Arial</vt:lpstr>
      <vt:lpstr>Calibri</vt:lpstr>
      <vt:lpstr>Calibri Light</vt:lpstr>
      <vt:lpstr>CNN</vt:lpstr>
      <vt:lpstr>Fira Sans Extra Condensed</vt:lpstr>
      <vt:lpstr>opensans</vt:lpstr>
      <vt:lpstr>Roboto</vt:lpstr>
      <vt:lpstr>Söhne</vt:lpstr>
      <vt:lpstr>Verdana</vt:lpstr>
      <vt:lpstr>Office Theme</vt:lpstr>
      <vt:lpstr>PowerPoint Presentation</vt:lpstr>
      <vt:lpstr>HISTORY</vt:lpstr>
      <vt:lpstr>PowerPoint Presentation</vt:lpstr>
      <vt:lpstr>PORTER’S FIVE FORCES ANALYSIS</vt:lpstr>
      <vt:lpstr>VRIO ANALYSIS</vt:lpstr>
      <vt:lpstr>CHALLENGES</vt:lpstr>
      <vt:lpstr>PARTNERSHIPS</vt:lpstr>
      <vt:lpstr>PowerPoint Presentation</vt:lpstr>
      <vt:lpstr>PowerPoint Presentation</vt:lpstr>
      <vt:lpstr>HELPFUL LINKS FOR RESEARCH (FOR US)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Vasikarla, Dharma Tej</dc:creator>
  <cp:lastModifiedBy>Gaurav, Anjali</cp:lastModifiedBy>
  <cp:revision>2</cp:revision>
  <dcterms:created xsi:type="dcterms:W3CDTF">2023-04-26T00:54:11Z</dcterms:created>
  <dcterms:modified xsi:type="dcterms:W3CDTF">2025-03-09T00:36:09Z</dcterms:modified>
</cp:coreProperties>
</file>